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7" r:id="rId2"/>
  </p:sldIdLst>
  <p:sldSz cx="30240288" cy="3923982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aito" initials="MOU" lastIdx="6" clrIdx="0">
    <p:extLst>
      <p:ext uri="{19B8F6BF-5375-455C-9EA6-DF929625EA0E}">
        <p15:presenceInfo xmlns:p15="http://schemas.microsoft.com/office/powerpoint/2012/main" userId="Nait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D3F173"/>
    <a:srgbClr val="D0D094"/>
    <a:srgbClr val="B2CF95"/>
    <a:srgbClr val="FFFB65"/>
    <a:srgbClr val="CAF36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0399" autoAdjust="0"/>
    <p:restoredTop sz="92272" autoAdjust="0"/>
  </p:normalViewPr>
  <p:slideViewPr>
    <p:cSldViewPr snapToGrid="0">
      <p:cViewPr varScale="1">
        <p:scale>
          <a:sx n="21" d="100"/>
          <a:sy n="21" d="100"/>
        </p:scale>
        <p:origin x="3096" y="2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commentAuthors" Target="commentAuthors.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8-13T14:36:25.218" idx="1">
    <p:pos x="10" y="10"/>
    <p:text>これもオブジェクトとして編集できる形にしてください。</p:text>
    <p:extLst>
      <p:ext uri="{C676402C-5697-4E1C-873F-D02D1690AC5C}">
        <p15:threadingInfo xmlns:p15="http://schemas.microsoft.com/office/powerpoint/2012/main" timeZoneBias="-540"/>
      </p:ext>
    </p:extLst>
  </p:cm>
  <p:cm authorId="1" dt="2021-08-13T14:37:51.442" idx="2">
    <p:pos x="2461" y="17926"/>
    <p:text>参考文献をつけてください。</p:text>
    <p:extLst>
      <p:ext uri="{C676402C-5697-4E1C-873F-D02D1690AC5C}">
        <p15:threadingInfo xmlns:p15="http://schemas.microsoft.com/office/powerpoint/2012/main" timeZoneBias="-540"/>
      </p:ext>
    </p:extLst>
  </p:cm>
  <p:cm authorId="1" dt="2021-08-13T14:44:22.183" idx="3">
    <p:pos x="18376" y="2351"/>
    <p:text>この図は図中にもう少し詳細を書かないとなんのことかわからに人が多いと思います。どこまでが転移学習で、どこからがfine tuningとかを明示してください。縦軸のラベルも忘れずに。ラベルのフォント、軸の数値のフォントはもっと大きくしてください。凡例のフォントももっと大きく。</p:text>
    <p:extLst>
      <p:ext uri="{C676402C-5697-4E1C-873F-D02D1690AC5C}">
        <p15:threadingInfo xmlns:p15="http://schemas.microsoft.com/office/powerpoint/2012/main" timeZoneBias="-540"/>
      </p:ext>
    </p:extLst>
  </p:cm>
  <p:cm authorId="1" dt="2021-08-13T15:04:02.353" idx="4">
    <p:pos x="8989" y="4015"/>
    <p:text>Style-GANの文献情報を入れる</p:text>
    <p:extLst>
      <p:ext uri="{C676402C-5697-4E1C-873F-D02D1690AC5C}">
        <p15:threadingInfo xmlns:p15="http://schemas.microsoft.com/office/powerpoint/2012/main" timeZoneBias="-540"/>
      </p:ext>
    </p:extLst>
  </p:cm>
  <p:cm authorId="1" dt="2021-08-13T15:07:49.365" idx="5">
    <p:pos x="12148" y="20945"/>
    <p:text>本文中の文献情報の参照文献リストをここに追加</p:text>
    <p:extLst>
      <p:ext uri="{C676402C-5697-4E1C-873F-D02D1690AC5C}">
        <p15:threadingInfo xmlns:p15="http://schemas.microsoft.com/office/powerpoint/2012/main" timeZoneBias="-540"/>
      </p:ext>
    </p:extLst>
  </p:cm>
  <p:cm authorId="1" dt="2021-08-17T18:00:27.271" idx="6">
    <p:pos x="12242" y="11064"/>
    <p:text>ここを差し替えてください。</p:text>
    <p:extLst>
      <p:ext uri="{C676402C-5697-4E1C-873F-D02D1690AC5C}">
        <p15:threadingInfo xmlns:p15="http://schemas.microsoft.com/office/powerpoint/2012/main" timeZoneBias="-540"/>
      </p:ext>
    </p:extLst>
  </p:cm>
</p:cmLst>
</file>

<file path=ppt/media/image1.png>
</file>

<file path=ppt/media/image10.tiff>
</file>

<file path=ppt/media/image11.tiff>
</file>

<file path=ppt/media/image12.tiff>
</file>

<file path=ppt/media/image2.png>
</file>

<file path=ppt/media/image3.png>
</file>

<file path=ppt/media/image4.png>
</file>

<file path=ppt/media/image5.png>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2268022" y="6421891"/>
            <a:ext cx="25704245" cy="13661272"/>
          </a:xfrm>
        </p:spPr>
        <p:txBody>
          <a:bodyPr anchor="b"/>
          <a:lstStyle>
            <a:lvl1pPr algn="ctr">
              <a:defRPr sz="19843"/>
            </a:lvl1pPr>
          </a:lstStyle>
          <a:p>
            <a:r>
              <a:rPr lang="ja-JP" altLang="en-US"/>
              <a:t>マスター タイトルの書式設定</a:t>
            </a:r>
            <a:endParaRPr lang="en-US" dirty="0"/>
          </a:p>
        </p:txBody>
      </p:sp>
      <p:sp>
        <p:nvSpPr>
          <p:cNvPr id="3" name="Subtitle 2"/>
          <p:cNvSpPr>
            <a:spLocks noGrp="1"/>
          </p:cNvSpPr>
          <p:nvPr>
            <p:ph type="subTitle" idx="1"/>
          </p:nvPr>
        </p:nvSpPr>
        <p:spPr>
          <a:xfrm>
            <a:off x="3780036" y="20609994"/>
            <a:ext cx="22680216" cy="9473872"/>
          </a:xfrm>
        </p:spPr>
        <p:txBody>
          <a:bodyPr/>
          <a:lstStyle>
            <a:lvl1pPr marL="0" indent="0" algn="ctr">
              <a:buNone/>
              <a:defRPr sz="7937"/>
            </a:lvl1pPr>
            <a:lvl2pPr marL="1512006" indent="0" algn="ctr">
              <a:buNone/>
              <a:defRPr sz="6614"/>
            </a:lvl2pPr>
            <a:lvl3pPr marL="3024012" indent="0" algn="ctr">
              <a:buNone/>
              <a:defRPr sz="5953"/>
            </a:lvl3pPr>
            <a:lvl4pPr marL="4536018" indent="0" algn="ctr">
              <a:buNone/>
              <a:defRPr sz="5291"/>
            </a:lvl4pPr>
            <a:lvl5pPr marL="6048024" indent="0" algn="ctr">
              <a:buNone/>
              <a:defRPr sz="5291"/>
            </a:lvl5pPr>
            <a:lvl6pPr marL="7560031" indent="0" algn="ctr">
              <a:buNone/>
              <a:defRPr sz="5291"/>
            </a:lvl6pPr>
            <a:lvl7pPr marL="9072037" indent="0" algn="ctr">
              <a:buNone/>
              <a:defRPr sz="5291"/>
            </a:lvl7pPr>
            <a:lvl8pPr marL="10584043" indent="0" algn="ctr">
              <a:buNone/>
              <a:defRPr sz="5291"/>
            </a:lvl8pPr>
            <a:lvl9pPr marL="12096049" indent="0" algn="ctr">
              <a:buNone/>
              <a:defRPr sz="5291"/>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46A4C902-CCF7-48BC-9558-8B377D30E322}" type="datetimeFigureOut">
              <a:rPr kumimoji="1" lang="ja-JP" altLang="en-US" smtClean="0"/>
              <a:t>2021/8/17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35661830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6A4C902-CCF7-48BC-9558-8B377D30E322}" type="datetimeFigureOut">
              <a:rPr kumimoji="1" lang="ja-JP" altLang="en-US" smtClean="0"/>
              <a:t>2021/8/17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23825786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40708" y="2089157"/>
            <a:ext cx="6520562" cy="332539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2079021" y="2089157"/>
            <a:ext cx="19183683" cy="332539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6A4C902-CCF7-48BC-9558-8B377D30E322}" type="datetimeFigureOut">
              <a:rPr kumimoji="1" lang="ja-JP" altLang="en-US" smtClean="0"/>
              <a:t>2021/8/17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34317743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6A4C902-CCF7-48BC-9558-8B377D30E322}" type="datetimeFigureOut">
              <a:rPr kumimoji="1" lang="ja-JP" altLang="en-US" smtClean="0"/>
              <a:t>2021/8/17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35767693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2063272" y="9782718"/>
            <a:ext cx="26082248" cy="16322674"/>
          </a:xfrm>
        </p:spPr>
        <p:txBody>
          <a:bodyPr anchor="b"/>
          <a:lstStyle>
            <a:lvl1pPr>
              <a:defRPr sz="19843"/>
            </a:lvl1pPr>
          </a:lstStyle>
          <a:p>
            <a:r>
              <a:rPr lang="ja-JP" altLang="en-US"/>
              <a:t>マスター タイトルの書式設定</a:t>
            </a:r>
            <a:endParaRPr lang="en-US" dirty="0"/>
          </a:p>
        </p:txBody>
      </p:sp>
      <p:sp>
        <p:nvSpPr>
          <p:cNvPr id="3" name="Text Placeholder 2"/>
          <p:cNvSpPr>
            <a:spLocks noGrp="1"/>
          </p:cNvSpPr>
          <p:nvPr>
            <p:ph type="body" idx="1"/>
          </p:nvPr>
        </p:nvSpPr>
        <p:spPr>
          <a:xfrm>
            <a:off x="2063272" y="26259811"/>
            <a:ext cx="26082248" cy="8583709"/>
          </a:xfrm>
        </p:spPr>
        <p:txBody>
          <a:bodyPr/>
          <a:lstStyle>
            <a:lvl1pPr marL="0" indent="0">
              <a:buNone/>
              <a:defRPr sz="7937">
                <a:solidFill>
                  <a:schemeClr val="tx1"/>
                </a:solidFill>
              </a:defRPr>
            </a:lvl1pPr>
            <a:lvl2pPr marL="1512006" indent="0">
              <a:buNone/>
              <a:defRPr sz="6614">
                <a:solidFill>
                  <a:schemeClr val="tx1">
                    <a:tint val="75000"/>
                  </a:schemeClr>
                </a:solidFill>
              </a:defRPr>
            </a:lvl2pPr>
            <a:lvl3pPr marL="3024012" indent="0">
              <a:buNone/>
              <a:defRPr sz="5953">
                <a:solidFill>
                  <a:schemeClr val="tx1">
                    <a:tint val="75000"/>
                  </a:schemeClr>
                </a:solidFill>
              </a:defRPr>
            </a:lvl3pPr>
            <a:lvl4pPr marL="4536018" indent="0">
              <a:buNone/>
              <a:defRPr sz="5291">
                <a:solidFill>
                  <a:schemeClr val="tx1">
                    <a:tint val="75000"/>
                  </a:schemeClr>
                </a:solidFill>
              </a:defRPr>
            </a:lvl4pPr>
            <a:lvl5pPr marL="6048024" indent="0">
              <a:buNone/>
              <a:defRPr sz="5291">
                <a:solidFill>
                  <a:schemeClr val="tx1">
                    <a:tint val="75000"/>
                  </a:schemeClr>
                </a:solidFill>
              </a:defRPr>
            </a:lvl5pPr>
            <a:lvl6pPr marL="7560031" indent="0">
              <a:buNone/>
              <a:defRPr sz="5291">
                <a:solidFill>
                  <a:schemeClr val="tx1">
                    <a:tint val="75000"/>
                  </a:schemeClr>
                </a:solidFill>
              </a:defRPr>
            </a:lvl6pPr>
            <a:lvl7pPr marL="9072037" indent="0">
              <a:buNone/>
              <a:defRPr sz="5291">
                <a:solidFill>
                  <a:schemeClr val="tx1">
                    <a:tint val="75000"/>
                  </a:schemeClr>
                </a:solidFill>
              </a:defRPr>
            </a:lvl7pPr>
            <a:lvl8pPr marL="10584043" indent="0">
              <a:buNone/>
              <a:defRPr sz="5291">
                <a:solidFill>
                  <a:schemeClr val="tx1">
                    <a:tint val="75000"/>
                  </a:schemeClr>
                </a:solidFill>
              </a:defRPr>
            </a:lvl8pPr>
            <a:lvl9pPr marL="12096049" indent="0">
              <a:buNone/>
              <a:defRPr sz="5291">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6A4C902-CCF7-48BC-9558-8B377D30E322}" type="datetimeFigureOut">
              <a:rPr kumimoji="1" lang="ja-JP" altLang="en-US" smtClean="0"/>
              <a:t>2021/8/17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18465748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2079020" y="10445787"/>
            <a:ext cx="12852122" cy="2489730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15309146" y="10445787"/>
            <a:ext cx="12852122" cy="2489730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6A4C902-CCF7-48BC-9558-8B377D30E322}" type="datetimeFigureOut">
              <a:rPr kumimoji="1" lang="ja-JP" altLang="en-US" smtClean="0"/>
              <a:t>2021/8/17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39043238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2082959" y="2089166"/>
            <a:ext cx="26082248" cy="7584552"/>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2082962" y="9619210"/>
            <a:ext cx="12793057" cy="4714226"/>
          </a:xfrm>
        </p:spPr>
        <p:txBody>
          <a:bodyPr anchor="b"/>
          <a:lstStyle>
            <a:lvl1pPr marL="0" indent="0">
              <a:buNone/>
              <a:defRPr sz="7937" b="1"/>
            </a:lvl1pPr>
            <a:lvl2pPr marL="1512006" indent="0">
              <a:buNone/>
              <a:defRPr sz="6614" b="1"/>
            </a:lvl2pPr>
            <a:lvl3pPr marL="3024012" indent="0">
              <a:buNone/>
              <a:defRPr sz="5953" b="1"/>
            </a:lvl3pPr>
            <a:lvl4pPr marL="4536018" indent="0">
              <a:buNone/>
              <a:defRPr sz="5291" b="1"/>
            </a:lvl4pPr>
            <a:lvl5pPr marL="6048024" indent="0">
              <a:buNone/>
              <a:defRPr sz="5291" b="1"/>
            </a:lvl5pPr>
            <a:lvl6pPr marL="7560031" indent="0">
              <a:buNone/>
              <a:defRPr sz="5291" b="1"/>
            </a:lvl6pPr>
            <a:lvl7pPr marL="9072037" indent="0">
              <a:buNone/>
              <a:defRPr sz="5291" b="1"/>
            </a:lvl7pPr>
            <a:lvl8pPr marL="10584043" indent="0">
              <a:buNone/>
              <a:defRPr sz="5291" b="1"/>
            </a:lvl8pPr>
            <a:lvl9pPr marL="12096049" indent="0">
              <a:buNone/>
              <a:defRPr sz="5291" b="1"/>
            </a:lvl9pPr>
          </a:lstStyle>
          <a:p>
            <a:pPr lvl="0"/>
            <a:r>
              <a:rPr lang="ja-JP" altLang="en-US"/>
              <a:t>マスター テキストの書式設定</a:t>
            </a:r>
          </a:p>
        </p:txBody>
      </p:sp>
      <p:sp>
        <p:nvSpPr>
          <p:cNvPr id="4" name="Content Placeholder 3"/>
          <p:cNvSpPr>
            <a:spLocks noGrp="1"/>
          </p:cNvSpPr>
          <p:nvPr>
            <p:ph sz="half" idx="2"/>
          </p:nvPr>
        </p:nvSpPr>
        <p:spPr>
          <a:xfrm>
            <a:off x="2082962" y="14333436"/>
            <a:ext cx="12793057" cy="21082326"/>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15309148" y="9619210"/>
            <a:ext cx="12856061" cy="4714226"/>
          </a:xfrm>
        </p:spPr>
        <p:txBody>
          <a:bodyPr anchor="b"/>
          <a:lstStyle>
            <a:lvl1pPr marL="0" indent="0">
              <a:buNone/>
              <a:defRPr sz="7937" b="1"/>
            </a:lvl1pPr>
            <a:lvl2pPr marL="1512006" indent="0">
              <a:buNone/>
              <a:defRPr sz="6614" b="1"/>
            </a:lvl2pPr>
            <a:lvl3pPr marL="3024012" indent="0">
              <a:buNone/>
              <a:defRPr sz="5953" b="1"/>
            </a:lvl3pPr>
            <a:lvl4pPr marL="4536018" indent="0">
              <a:buNone/>
              <a:defRPr sz="5291" b="1"/>
            </a:lvl4pPr>
            <a:lvl5pPr marL="6048024" indent="0">
              <a:buNone/>
              <a:defRPr sz="5291" b="1"/>
            </a:lvl5pPr>
            <a:lvl6pPr marL="7560031" indent="0">
              <a:buNone/>
              <a:defRPr sz="5291" b="1"/>
            </a:lvl6pPr>
            <a:lvl7pPr marL="9072037" indent="0">
              <a:buNone/>
              <a:defRPr sz="5291" b="1"/>
            </a:lvl7pPr>
            <a:lvl8pPr marL="10584043" indent="0">
              <a:buNone/>
              <a:defRPr sz="5291" b="1"/>
            </a:lvl8pPr>
            <a:lvl9pPr marL="12096049" indent="0">
              <a:buNone/>
              <a:defRPr sz="5291" b="1"/>
            </a:lvl9pPr>
          </a:lstStyle>
          <a:p>
            <a:pPr lvl="0"/>
            <a:r>
              <a:rPr lang="ja-JP" altLang="en-US"/>
              <a:t>マスター テキストの書式設定</a:t>
            </a:r>
          </a:p>
        </p:txBody>
      </p:sp>
      <p:sp>
        <p:nvSpPr>
          <p:cNvPr id="6" name="Content Placeholder 5"/>
          <p:cNvSpPr>
            <a:spLocks noGrp="1"/>
          </p:cNvSpPr>
          <p:nvPr>
            <p:ph sz="quarter" idx="4"/>
          </p:nvPr>
        </p:nvSpPr>
        <p:spPr>
          <a:xfrm>
            <a:off x="15309148" y="14333436"/>
            <a:ext cx="12856061" cy="21082326"/>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46A4C902-CCF7-48BC-9558-8B377D30E322}" type="datetimeFigureOut">
              <a:rPr kumimoji="1" lang="ja-JP" altLang="en-US" smtClean="0"/>
              <a:t>2021/8/17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2772405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46A4C902-CCF7-48BC-9558-8B377D30E322}" type="datetimeFigureOut">
              <a:rPr kumimoji="1" lang="ja-JP" altLang="en-US" smtClean="0"/>
              <a:t>2021/8/17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1196729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A4C902-CCF7-48BC-9558-8B377D30E322}" type="datetimeFigureOut">
              <a:rPr kumimoji="1" lang="ja-JP" altLang="en-US" smtClean="0"/>
              <a:t>2021/8/17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20753396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2082959" y="2615988"/>
            <a:ext cx="9753280" cy="9155959"/>
          </a:xfrm>
        </p:spPr>
        <p:txBody>
          <a:bodyPr anchor="b"/>
          <a:lstStyle>
            <a:lvl1pPr>
              <a:defRPr sz="10583"/>
            </a:lvl1pPr>
          </a:lstStyle>
          <a:p>
            <a:r>
              <a:rPr lang="ja-JP" altLang="en-US"/>
              <a:t>マスター タイトルの書式設定</a:t>
            </a:r>
            <a:endParaRPr lang="en-US" dirty="0"/>
          </a:p>
        </p:txBody>
      </p:sp>
      <p:sp>
        <p:nvSpPr>
          <p:cNvPr id="3" name="Content Placeholder 2"/>
          <p:cNvSpPr>
            <a:spLocks noGrp="1"/>
          </p:cNvSpPr>
          <p:nvPr>
            <p:ph idx="1"/>
          </p:nvPr>
        </p:nvSpPr>
        <p:spPr>
          <a:xfrm>
            <a:off x="12856061" y="5649817"/>
            <a:ext cx="15309146" cy="27885709"/>
          </a:xfrm>
        </p:spPr>
        <p:txBody>
          <a:bodyPr/>
          <a:lstStyle>
            <a:lvl1pPr>
              <a:defRPr sz="10583"/>
            </a:lvl1pPr>
            <a:lvl2pPr>
              <a:defRPr sz="9260"/>
            </a:lvl2pPr>
            <a:lvl3pPr>
              <a:defRPr sz="7937"/>
            </a:lvl3pPr>
            <a:lvl4pPr>
              <a:defRPr sz="6614"/>
            </a:lvl4pPr>
            <a:lvl5pPr>
              <a:defRPr sz="6614"/>
            </a:lvl5pPr>
            <a:lvl6pPr>
              <a:defRPr sz="6614"/>
            </a:lvl6pPr>
            <a:lvl7pPr>
              <a:defRPr sz="6614"/>
            </a:lvl7pPr>
            <a:lvl8pPr>
              <a:defRPr sz="6614"/>
            </a:lvl8pPr>
            <a:lvl9pPr>
              <a:defRPr sz="6614"/>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2082959" y="11771947"/>
            <a:ext cx="9753280" cy="21808989"/>
          </a:xfrm>
        </p:spPr>
        <p:txBody>
          <a:bodyPr/>
          <a:lstStyle>
            <a:lvl1pPr marL="0" indent="0">
              <a:buNone/>
              <a:defRPr sz="5291"/>
            </a:lvl1pPr>
            <a:lvl2pPr marL="1512006" indent="0">
              <a:buNone/>
              <a:defRPr sz="4630"/>
            </a:lvl2pPr>
            <a:lvl3pPr marL="3024012" indent="0">
              <a:buNone/>
              <a:defRPr sz="3969"/>
            </a:lvl3pPr>
            <a:lvl4pPr marL="4536018" indent="0">
              <a:buNone/>
              <a:defRPr sz="3307"/>
            </a:lvl4pPr>
            <a:lvl5pPr marL="6048024" indent="0">
              <a:buNone/>
              <a:defRPr sz="3307"/>
            </a:lvl5pPr>
            <a:lvl6pPr marL="7560031" indent="0">
              <a:buNone/>
              <a:defRPr sz="3307"/>
            </a:lvl6pPr>
            <a:lvl7pPr marL="9072037" indent="0">
              <a:buNone/>
              <a:defRPr sz="3307"/>
            </a:lvl7pPr>
            <a:lvl8pPr marL="10584043" indent="0">
              <a:buNone/>
              <a:defRPr sz="3307"/>
            </a:lvl8pPr>
            <a:lvl9pPr marL="12096049" indent="0">
              <a:buNone/>
              <a:defRPr sz="3307"/>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A4C902-CCF7-48BC-9558-8B377D30E322}" type="datetimeFigureOut">
              <a:rPr kumimoji="1" lang="ja-JP" altLang="en-US" smtClean="0"/>
              <a:t>2021/8/17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17828092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2082959" y="2615988"/>
            <a:ext cx="9753280" cy="9155959"/>
          </a:xfrm>
        </p:spPr>
        <p:txBody>
          <a:bodyPr anchor="b"/>
          <a:lstStyle>
            <a:lvl1pPr>
              <a:defRPr sz="10583"/>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2856061" y="5649817"/>
            <a:ext cx="15309146" cy="27885709"/>
          </a:xfrm>
        </p:spPr>
        <p:txBody>
          <a:bodyPr anchor="t"/>
          <a:lstStyle>
            <a:lvl1pPr marL="0" indent="0">
              <a:buNone/>
              <a:defRPr sz="10583"/>
            </a:lvl1pPr>
            <a:lvl2pPr marL="1512006" indent="0">
              <a:buNone/>
              <a:defRPr sz="9260"/>
            </a:lvl2pPr>
            <a:lvl3pPr marL="3024012" indent="0">
              <a:buNone/>
              <a:defRPr sz="7937"/>
            </a:lvl3pPr>
            <a:lvl4pPr marL="4536018" indent="0">
              <a:buNone/>
              <a:defRPr sz="6614"/>
            </a:lvl4pPr>
            <a:lvl5pPr marL="6048024" indent="0">
              <a:buNone/>
              <a:defRPr sz="6614"/>
            </a:lvl5pPr>
            <a:lvl6pPr marL="7560031" indent="0">
              <a:buNone/>
              <a:defRPr sz="6614"/>
            </a:lvl6pPr>
            <a:lvl7pPr marL="9072037" indent="0">
              <a:buNone/>
              <a:defRPr sz="6614"/>
            </a:lvl7pPr>
            <a:lvl8pPr marL="10584043" indent="0">
              <a:buNone/>
              <a:defRPr sz="6614"/>
            </a:lvl8pPr>
            <a:lvl9pPr marL="12096049" indent="0">
              <a:buNone/>
              <a:defRPr sz="6614"/>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2082959" y="11771947"/>
            <a:ext cx="9753280" cy="21808989"/>
          </a:xfrm>
        </p:spPr>
        <p:txBody>
          <a:bodyPr/>
          <a:lstStyle>
            <a:lvl1pPr marL="0" indent="0">
              <a:buNone/>
              <a:defRPr sz="5291"/>
            </a:lvl1pPr>
            <a:lvl2pPr marL="1512006" indent="0">
              <a:buNone/>
              <a:defRPr sz="4630"/>
            </a:lvl2pPr>
            <a:lvl3pPr marL="3024012" indent="0">
              <a:buNone/>
              <a:defRPr sz="3969"/>
            </a:lvl3pPr>
            <a:lvl4pPr marL="4536018" indent="0">
              <a:buNone/>
              <a:defRPr sz="3307"/>
            </a:lvl4pPr>
            <a:lvl5pPr marL="6048024" indent="0">
              <a:buNone/>
              <a:defRPr sz="3307"/>
            </a:lvl5pPr>
            <a:lvl6pPr marL="7560031" indent="0">
              <a:buNone/>
              <a:defRPr sz="3307"/>
            </a:lvl6pPr>
            <a:lvl7pPr marL="9072037" indent="0">
              <a:buNone/>
              <a:defRPr sz="3307"/>
            </a:lvl7pPr>
            <a:lvl8pPr marL="10584043" indent="0">
              <a:buNone/>
              <a:defRPr sz="3307"/>
            </a:lvl8pPr>
            <a:lvl9pPr marL="12096049" indent="0">
              <a:buNone/>
              <a:defRPr sz="3307"/>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A4C902-CCF7-48BC-9558-8B377D30E322}" type="datetimeFigureOut">
              <a:rPr kumimoji="1" lang="ja-JP" altLang="en-US" smtClean="0"/>
              <a:t>2021/8/17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21544326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79020" y="2089166"/>
            <a:ext cx="26082248" cy="7584552"/>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2079020" y="10445787"/>
            <a:ext cx="26082248" cy="2489730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2079020" y="36369513"/>
            <a:ext cx="6804065" cy="2089157"/>
          </a:xfrm>
          <a:prstGeom prst="rect">
            <a:avLst/>
          </a:prstGeom>
        </p:spPr>
        <p:txBody>
          <a:bodyPr vert="horz" lIns="91440" tIns="45720" rIns="91440" bIns="45720" rtlCol="0" anchor="ctr"/>
          <a:lstStyle>
            <a:lvl1pPr algn="l">
              <a:defRPr sz="3969">
                <a:solidFill>
                  <a:schemeClr val="tx1">
                    <a:tint val="75000"/>
                  </a:schemeClr>
                </a:solidFill>
              </a:defRPr>
            </a:lvl1pPr>
          </a:lstStyle>
          <a:p>
            <a:fld id="{46A4C902-CCF7-48BC-9558-8B377D30E322}" type="datetimeFigureOut">
              <a:rPr kumimoji="1" lang="ja-JP" altLang="en-US" smtClean="0"/>
              <a:t>2021/8/17</a:t>
            </a:fld>
            <a:endParaRPr kumimoji="1" lang="ja-JP" altLang="en-US"/>
          </a:p>
        </p:txBody>
      </p:sp>
      <p:sp>
        <p:nvSpPr>
          <p:cNvPr id="5" name="Footer Placeholder 4"/>
          <p:cNvSpPr>
            <a:spLocks noGrp="1"/>
          </p:cNvSpPr>
          <p:nvPr>
            <p:ph type="ftr" sz="quarter" idx="3"/>
          </p:nvPr>
        </p:nvSpPr>
        <p:spPr>
          <a:xfrm>
            <a:off x="10017096" y="36369513"/>
            <a:ext cx="10206097" cy="2089157"/>
          </a:xfrm>
          <a:prstGeom prst="rect">
            <a:avLst/>
          </a:prstGeom>
        </p:spPr>
        <p:txBody>
          <a:bodyPr vert="horz" lIns="91440" tIns="45720" rIns="91440" bIns="45720" rtlCol="0" anchor="ctr"/>
          <a:lstStyle>
            <a:lvl1pPr algn="ctr">
              <a:defRPr sz="3969">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21357203" y="36369513"/>
            <a:ext cx="6804065" cy="2089157"/>
          </a:xfrm>
          <a:prstGeom prst="rect">
            <a:avLst/>
          </a:prstGeom>
        </p:spPr>
        <p:txBody>
          <a:bodyPr vert="horz" lIns="91440" tIns="45720" rIns="91440" bIns="45720" rtlCol="0" anchor="ctr"/>
          <a:lstStyle>
            <a:lvl1pPr algn="r">
              <a:defRPr sz="3969">
                <a:solidFill>
                  <a:schemeClr val="tx1">
                    <a:tint val="75000"/>
                  </a:schemeClr>
                </a:solidFill>
              </a:defRPr>
            </a:lvl1p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109636629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3024012" rtl="0" eaLnBrk="1" latinLnBrk="0" hangingPunct="1">
        <a:lnSpc>
          <a:spcPct val="90000"/>
        </a:lnSpc>
        <a:spcBef>
          <a:spcPct val="0"/>
        </a:spcBef>
        <a:buNone/>
        <a:defRPr kumimoji="1" sz="14551" kern="1200">
          <a:solidFill>
            <a:schemeClr val="tx1"/>
          </a:solidFill>
          <a:latin typeface="+mj-lt"/>
          <a:ea typeface="+mj-ea"/>
          <a:cs typeface="+mj-cs"/>
        </a:defRPr>
      </a:lvl1pPr>
    </p:titleStyle>
    <p:bodyStyle>
      <a:lvl1pPr marL="756003" indent="-756003" algn="l" defTabSz="3024012" rtl="0" eaLnBrk="1" latinLnBrk="0" hangingPunct="1">
        <a:lnSpc>
          <a:spcPct val="90000"/>
        </a:lnSpc>
        <a:spcBef>
          <a:spcPts val="3307"/>
        </a:spcBef>
        <a:buFont typeface="Arial" panose="020B0604020202020204" pitchFamily="34" charset="0"/>
        <a:buChar char="•"/>
        <a:defRPr kumimoji="1" sz="9260" kern="1200">
          <a:solidFill>
            <a:schemeClr val="tx1"/>
          </a:solidFill>
          <a:latin typeface="+mn-lt"/>
          <a:ea typeface="+mn-ea"/>
          <a:cs typeface="+mn-cs"/>
        </a:defRPr>
      </a:lvl1pPr>
      <a:lvl2pPr marL="2268009" indent="-756003" algn="l" defTabSz="3024012" rtl="0" eaLnBrk="1" latinLnBrk="0" hangingPunct="1">
        <a:lnSpc>
          <a:spcPct val="90000"/>
        </a:lnSpc>
        <a:spcBef>
          <a:spcPts val="1654"/>
        </a:spcBef>
        <a:buFont typeface="Arial" panose="020B0604020202020204" pitchFamily="34" charset="0"/>
        <a:buChar char="•"/>
        <a:defRPr kumimoji="1" sz="7937" kern="1200">
          <a:solidFill>
            <a:schemeClr val="tx1"/>
          </a:solidFill>
          <a:latin typeface="+mn-lt"/>
          <a:ea typeface="+mn-ea"/>
          <a:cs typeface="+mn-cs"/>
        </a:defRPr>
      </a:lvl2pPr>
      <a:lvl3pPr marL="3780015" indent="-756003" algn="l" defTabSz="3024012" rtl="0" eaLnBrk="1" latinLnBrk="0" hangingPunct="1">
        <a:lnSpc>
          <a:spcPct val="90000"/>
        </a:lnSpc>
        <a:spcBef>
          <a:spcPts val="1654"/>
        </a:spcBef>
        <a:buFont typeface="Arial" panose="020B0604020202020204" pitchFamily="34" charset="0"/>
        <a:buChar char="•"/>
        <a:defRPr kumimoji="1" sz="6614" kern="1200">
          <a:solidFill>
            <a:schemeClr val="tx1"/>
          </a:solidFill>
          <a:latin typeface="+mn-lt"/>
          <a:ea typeface="+mn-ea"/>
          <a:cs typeface="+mn-cs"/>
        </a:defRPr>
      </a:lvl3pPr>
      <a:lvl4pPr marL="5292021"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4pPr>
      <a:lvl5pPr marL="6804028"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5pPr>
      <a:lvl6pPr marL="8316034"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6pPr>
      <a:lvl7pPr marL="9828040"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7pPr>
      <a:lvl8pPr marL="11340046"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8pPr>
      <a:lvl9pPr marL="12852052"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9pPr>
    </p:bodyStyle>
    <p:otherStyle>
      <a:defPPr>
        <a:defRPr lang="en-US"/>
      </a:defPPr>
      <a:lvl1pPr marL="0" algn="l" defTabSz="3024012" rtl="0" eaLnBrk="1" latinLnBrk="0" hangingPunct="1">
        <a:defRPr kumimoji="1" sz="5953" kern="1200">
          <a:solidFill>
            <a:schemeClr val="tx1"/>
          </a:solidFill>
          <a:latin typeface="+mn-lt"/>
          <a:ea typeface="+mn-ea"/>
          <a:cs typeface="+mn-cs"/>
        </a:defRPr>
      </a:lvl1pPr>
      <a:lvl2pPr marL="1512006" algn="l" defTabSz="3024012" rtl="0" eaLnBrk="1" latinLnBrk="0" hangingPunct="1">
        <a:defRPr kumimoji="1" sz="5953" kern="1200">
          <a:solidFill>
            <a:schemeClr val="tx1"/>
          </a:solidFill>
          <a:latin typeface="+mn-lt"/>
          <a:ea typeface="+mn-ea"/>
          <a:cs typeface="+mn-cs"/>
        </a:defRPr>
      </a:lvl2pPr>
      <a:lvl3pPr marL="3024012" algn="l" defTabSz="3024012" rtl="0" eaLnBrk="1" latinLnBrk="0" hangingPunct="1">
        <a:defRPr kumimoji="1" sz="5953" kern="1200">
          <a:solidFill>
            <a:schemeClr val="tx1"/>
          </a:solidFill>
          <a:latin typeface="+mn-lt"/>
          <a:ea typeface="+mn-ea"/>
          <a:cs typeface="+mn-cs"/>
        </a:defRPr>
      </a:lvl3pPr>
      <a:lvl4pPr marL="4536018" algn="l" defTabSz="3024012" rtl="0" eaLnBrk="1" latinLnBrk="0" hangingPunct="1">
        <a:defRPr kumimoji="1" sz="5953" kern="1200">
          <a:solidFill>
            <a:schemeClr val="tx1"/>
          </a:solidFill>
          <a:latin typeface="+mn-lt"/>
          <a:ea typeface="+mn-ea"/>
          <a:cs typeface="+mn-cs"/>
        </a:defRPr>
      </a:lvl4pPr>
      <a:lvl5pPr marL="6048024" algn="l" defTabSz="3024012" rtl="0" eaLnBrk="1" latinLnBrk="0" hangingPunct="1">
        <a:defRPr kumimoji="1" sz="5953" kern="1200">
          <a:solidFill>
            <a:schemeClr val="tx1"/>
          </a:solidFill>
          <a:latin typeface="+mn-lt"/>
          <a:ea typeface="+mn-ea"/>
          <a:cs typeface="+mn-cs"/>
        </a:defRPr>
      </a:lvl5pPr>
      <a:lvl6pPr marL="7560031" algn="l" defTabSz="3024012" rtl="0" eaLnBrk="1" latinLnBrk="0" hangingPunct="1">
        <a:defRPr kumimoji="1" sz="5953" kern="1200">
          <a:solidFill>
            <a:schemeClr val="tx1"/>
          </a:solidFill>
          <a:latin typeface="+mn-lt"/>
          <a:ea typeface="+mn-ea"/>
          <a:cs typeface="+mn-cs"/>
        </a:defRPr>
      </a:lvl6pPr>
      <a:lvl7pPr marL="9072037" algn="l" defTabSz="3024012" rtl="0" eaLnBrk="1" latinLnBrk="0" hangingPunct="1">
        <a:defRPr kumimoji="1" sz="5953" kern="1200">
          <a:solidFill>
            <a:schemeClr val="tx1"/>
          </a:solidFill>
          <a:latin typeface="+mn-lt"/>
          <a:ea typeface="+mn-ea"/>
          <a:cs typeface="+mn-cs"/>
        </a:defRPr>
      </a:lvl7pPr>
      <a:lvl8pPr marL="10584043" algn="l" defTabSz="3024012" rtl="0" eaLnBrk="1" latinLnBrk="0" hangingPunct="1">
        <a:defRPr kumimoji="1" sz="5953" kern="1200">
          <a:solidFill>
            <a:schemeClr val="tx1"/>
          </a:solidFill>
          <a:latin typeface="+mn-lt"/>
          <a:ea typeface="+mn-ea"/>
          <a:cs typeface="+mn-cs"/>
        </a:defRPr>
      </a:lvl8pPr>
      <a:lvl9pPr marL="12096049" algn="l" defTabSz="3024012" rtl="0" eaLnBrk="1" latinLnBrk="0" hangingPunct="1">
        <a:defRPr kumimoji="1" sz="595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tiff"/><Relationship Id="rId13" Type="http://schemas.openxmlformats.org/officeDocument/2006/relationships/image" Target="../media/image10.tiff"/><Relationship Id="rId3" Type="http://schemas.openxmlformats.org/officeDocument/2006/relationships/image" Target="../media/image2.png"/><Relationship Id="rId7" Type="http://schemas.openxmlformats.org/officeDocument/2006/relationships/image" Target="../media/image4.png"/><Relationship Id="rId12" Type="http://schemas.openxmlformats.org/officeDocument/2006/relationships/image" Target="../media/image9.tiff"/><Relationship Id="rId2" Type="http://schemas.openxmlformats.org/officeDocument/2006/relationships/image" Target="../media/image1.png"/><Relationship Id="rId16" Type="http://schemas.openxmlformats.org/officeDocument/2006/relationships/comments" Target="../comments/comment1.xml"/><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8.tiff"/><Relationship Id="rId15" Type="http://schemas.openxmlformats.org/officeDocument/2006/relationships/image" Target="../media/image12.tiff"/><Relationship Id="rId10" Type="http://schemas.openxmlformats.org/officeDocument/2006/relationships/image" Target="../media/image7.tiff"/><Relationship Id="rId4" Type="http://schemas.openxmlformats.org/officeDocument/2006/relationships/image" Target="../media/image3.png"/><Relationship Id="rId9" Type="http://schemas.openxmlformats.org/officeDocument/2006/relationships/image" Target="../media/image6.tiff"/><Relationship Id="rId14" Type="http://schemas.openxmlformats.org/officeDocument/2006/relationships/image" Target="../media/image1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CDD3DE04-AAA4-4DF6-A5C0-6F26AF531180}"/>
              </a:ext>
            </a:extLst>
          </p:cNvPr>
          <p:cNvSpPr txBox="1"/>
          <p:nvPr/>
        </p:nvSpPr>
        <p:spPr>
          <a:xfrm>
            <a:off x="0" y="3246"/>
            <a:ext cx="30240288" cy="2492990"/>
          </a:xfrm>
          <a:prstGeom prst="rect">
            <a:avLst/>
          </a:prstGeom>
          <a:solidFill>
            <a:schemeClr val="accent1">
              <a:lumMod val="50000"/>
            </a:schemeClr>
          </a:solidFill>
        </p:spPr>
        <p:txBody>
          <a:bodyPr wrap="square" rtlCol="0">
            <a:spAutoFit/>
          </a:bodyPr>
          <a:lstStyle/>
          <a:p>
            <a:pPr algn="ctr"/>
            <a:r>
              <a:rPr kumimoji="1" lang="en-US" altLang="ja-JP" sz="8000" dirty="0">
                <a:solidFill>
                  <a:schemeClr val="bg1"/>
                </a:solidFill>
              </a:rPr>
              <a:t>Style-GAN</a:t>
            </a:r>
            <a:r>
              <a:rPr kumimoji="1" lang="ja-JP" altLang="en-US" sz="8000" dirty="0">
                <a:solidFill>
                  <a:schemeClr val="bg1"/>
                </a:solidFill>
              </a:rPr>
              <a:t>による大規模日本人顔データベース作成の試み</a:t>
            </a:r>
            <a:endParaRPr kumimoji="1" lang="en-US" altLang="ja-JP" sz="8000" dirty="0">
              <a:solidFill>
                <a:schemeClr val="bg1"/>
              </a:solidFill>
            </a:endParaRPr>
          </a:p>
          <a:p>
            <a:pPr algn="ctr"/>
            <a:r>
              <a:rPr kumimoji="1" lang="ja-JP" altLang="en-US" sz="4000">
                <a:solidFill>
                  <a:schemeClr val="bg1"/>
                </a:solidFill>
              </a:rPr>
              <a:t>○鈴木厚也</a:t>
            </a:r>
            <a:r>
              <a:rPr kumimoji="1" lang="en-US" altLang="ja-JP" sz="4000" baseline="30000" dirty="0">
                <a:solidFill>
                  <a:schemeClr val="bg1"/>
                </a:solidFill>
              </a:rPr>
              <a:t>1)</a:t>
            </a:r>
            <a:r>
              <a:rPr kumimoji="1" lang="en-US" altLang="ja-JP" sz="4000" dirty="0">
                <a:solidFill>
                  <a:schemeClr val="bg1"/>
                </a:solidFill>
              </a:rPr>
              <a:t>, </a:t>
            </a:r>
            <a:r>
              <a:rPr kumimoji="1" lang="ja-JP" altLang="en-US" sz="4000">
                <a:solidFill>
                  <a:schemeClr val="bg1"/>
                </a:solidFill>
              </a:rPr>
              <a:t>内藤智之</a:t>
            </a:r>
            <a:r>
              <a:rPr kumimoji="1" lang="en-US" altLang="ja-JP" sz="4000" baseline="30000" dirty="0">
                <a:solidFill>
                  <a:schemeClr val="bg1"/>
                </a:solidFill>
              </a:rPr>
              <a:t>2)</a:t>
            </a:r>
          </a:p>
          <a:p>
            <a:pPr algn="ctr"/>
            <a:r>
              <a:rPr kumimoji="1" lang="en-US" altLang="ja-JP" sz="3600" baseline="30000" dirty="0">
                <a:solidFill>
                  <a:schemeClr val="bg1"/>
                </a:solidFill>
              </a:rPr>
              <a:t>1)</a:t>
            </a:r>
            <a:r>
              <a:rPr kumimoji="1" lang="ja-JP" altLang="en-US" sz="3600">
                <a:solidFill>
                  <a:schemeClr val="bg1"/>
                </a:solidFill>
              </a:rPr>
              <a:t>大阪</a:t>
            </a:r>
            <a:r>
              <a:rPr kumimoji="1" lang="ja-JP" altLang="en-US" sz="3600" dirty="0">
                <a:solidFill>
                  <a:schemeClr val="bg1"/>
                </a:solidFill>
              </a:rPr>
              <a:t>大学生命機能研究科</a:t>
            </a:r>
            <a:r>
              <a:rPr kumimoji="1" lang="en-US" altLang="ja-JP" sz="3600" dirty="0">
                <a:solidFill>
                  <a:schemeClr val="bg1"/>
                </a:solidFill>
              </a:rPr>
              <a:t>, </a:t>
            </a:r>
            <a:r>
              <a:rPr kumimoji="1" lang="en-US" altLang="ja-JP" sz="3600" baseline="30000" dirty="0">
                <a:solidFill>
                  <a:schemeClr val="bg1"/>
                </a:solidFill>
              </a:rPr>
              <a:t>2)</a:t>
            </a:r>
            <a:r>
              <a:rPr kumimoji="1" lang="ja-JP" altLang="en-US" sz="3600">
                <a:solidFill>
                  <a:schemeClr val="bg1"/>
                </a:solidFill>
              </a:rPr>
              <a:t>大阪</a:t>
            </a:r>
            <a:r>
              <a:rPr kumimoji="1" lang="ja-JP" altLang="en-US" sz="3600" dirty="0">
                <a:solidFill>
                  <a:schemeClr val="bg1"/>
                </a:solidFill>
              </a:rPr>
              <a:t>大学大学院医学研究科</a:t>
            </a:r>
            <a:endParaRPr kumimoji="1" lang="en-US" altLang="ja-JP" sz="3600" dirty="0">
              <a:solidFill>
                <a:schemeClr val="bg1"/>
              </a:solidFill>
            </a:endParaRPr>
          </a:p>
        </p:txBody>
      </p:sp>
      <p:sp>
        <p:nvSpPr>
          <p:cNvPr id="7" name="テキスト ボックス 6">
            <a:extLst>
              <a:ext uri="{FF2B5EF4-FFF2-40B4-BE49-F238E27FC236}">
                <a16:creationId xmlns:a16="http://schemas.microsoft.com/office/drawing/2014/main" id="{3857F437-A214-447D-A988-837E8BACE5D8}"/>
              </a:ext>
            </a:extLst>
          </p:cNvPr>
          <p:cNvSpPr txBox="1"/>
          <p:nvPr/>
        </p:nvSpPr>
        <p:spPr>
          <a:xfrm>
            <a:off x="987248" y="2727649"/>
            <a:ext cx="5006430" cy="923330"/>
          </a:xfrm>
          <a:prstGeom prst="rect">
            <a:avLst/>
          </a:prstGeom>
          <a:noFill/>
        </p:spPr>
        <p:txBody>
          <a:bodyPr wrap="square" rtlCol="0">
            <a:spAutoFit/>
          </a:bodyPr>
          <a:lstStyle/>
          <a:p>
            <a:r>
              <a:rPr kumimoji="1" lang="en-US" altLang="ja-JP" sz="5400" b="1" dirty="0">
                <a:solidFill>
                  <a:schemeClr val="accent1">
                    <a:lumMod val="50000"/>
                  </a:schemeClr>
                </a:solidFill>
              </a:rPr>
              <a:t>Introduction</a:t>
            </a:r>
            <a:endParaRPr kumimoji="1" lang="ja-JP" altLang="en-US" sz="5400" b="1" u="sng" dirty="0">
              <a:solidFill>
                <a:schemeClr val="accent1">
                  <a:lumMod val="50000"/>
                </a:schemeClr>
              </a:solidFill>
            </a:endParaRPr>
          </a:p>
        </p:txBody>
      </p:sp>
      <p:cxnSp>
        <p:nvCxnSpPr>
          <p:cNvPr id="15" name="直線コネクタ 14">
            <a:extLst>
              <a:ext uri="{FF2B5EF4-FFF2-40B4-BE49-F238E27FC236}">
                <a16:creationId xmlns:a16="http://schemas.microsoft.com/office/drawing/2014/main" id="{DDCB0754-7D07-4569-BAFC-F3362AA44BD0}"/>
              </a:ext>
            </a:extLst>
          </p:cNvPr>
          <p:cNvCxnSpPr>
            <a:cxnSpLocks/>
          </p:cNvCxnSpPr>
          <p:nvPr/>
        </p:nvCxnSpPr>
        <p:spPr>
          <a:xfrm>
            <a:off x="1061781" y="3564000"/>
            <a:ext cx="13500000" cy="0"/>
          </a:xfrm>
          <a:prstGeom prst="line">
            <a:avLst/>
          </a:prstGeom>
          <a:ln w="1016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21" name="テキスト ボックス 20">
            <a:extLst>
              <a:ext uri="{FF2B5EF4-FFF2-40B4-BE49-F238E27FC236}">
                <a16:creationId xmlns:a16="http://schemas.microsoft.com/office/drawing/2014/main" id="{C19BAAEB-3B26-4061-8891-B39C4BD7FD0D}"/>
              </a:ext>
            </a:extLst>
          </p:cNvPr>
          <p:cNvSpPr txBox="1"/>
          <p:nvPr/>
        </p:nvSpPr>
        <p:spPr>
          <a:xfrm>
            <a:off x="1068897" y="7495343"/>
            <a:ext cx="3082678" cy="923330"/>
          </a:xfrm>
          <a:prstGeom prst="rect">
            <a:avLst/>
          </a:prstGeom>
          <a:noFill/>
        </p:spPr>
        <p:txBody>
          <a:bodyPr wrap="square" rtlCol="0">
            <a:spAutoFit/>
          </a:bodyPr>
          <a:lstStyle/>
          <a:p>
            <a:r>
              <a:rPr kumimoji="1" lang="en-US" altLang="ja-JP" sz="5400" b="1" dirty="0">
                <a:solidFill>
                  <a:schemeClr val="accent1">
                    <a:lumMod val="50000"/>
                  </a:schemeClr>
                </a:solidFill>
              </a:rPr>
              <a:t>Method</a:t>
            </a:r>
            <a:endParaRPr kumimoji="1" lang="ja-JP" altLang="en-US" sz="5400" b="1" dirty="0">
              <a:solidFill>
                <a:schemeClr val="accent1">
                  <a:lumMod val="50000"/>
                </a:schemeClr>
              </a:solidFill>
            </a:endParaRPr>
          </a:p>
        </p:txBody>
      </p:sp>
      <p:sp>
        <p:nvSpPr>
          <p:cNvPr id="28" name="テキスト ボックス 27">
            <a:extLst>
              <a:ext uri="{FF2B5EF4-FFF2-40B4-BE49-F238E27FC236}">
                <a16:creationId xmlns:a16="http://schemas.microsoft.com/office/drawing/2014/main" id="{116D962B-A707-4B5D-8400-435B326C2C01}"/>
              </a:ext>
            </a:extLst>
          </p:cNvPr>
          <p:cNvSpPr txBox="1"/>
          <p:nvPr/>
        </p:nvSpPr>
        <p:spPr>
          <a:xfrm>
            <a:off x="15888938" y="21147778"/>
            <a:ext cx="4939623" cy="923330"/>
          </a:xfrm>
          <a:prstGeom prst="rect">
            <a:avLst/>
          </a:prstGeom>
          <a:noFill/>
        </p:spPr>
        <p:txBody>
          <a:bodyPr wrap="square" rtlCol="0">
            <a:spAutoFit/>
          </a:bodyPr>
          <a:lstStyle/>
          <a:p>
            <a:r>
              <a:rPr kumimoji="1" lang="en-US" altLang="ja-JP" sz="5400" b="1" dirty="0">
                <a:solidFill>
                  <a:schemeClr val="accent1">
                    <a:lumMod val="50000"/>
                  </a:schemeClr>
                </a:solidFill>
              </a:rPr>
              <a:t>Discussion</a:t>
            </a:r>
            <a:endParaRPr kumimoji="1" lang="ja-JP" altLang="en-US" sz="5400" b="1" dirty="0">
              <a:solidFill>
                <a:schemeClr val="accent1">
                  <a:lumMod val="50000"/>
                </a:schemeClr>
              </a:solidFill>
            </a:endParaRPr>
          </a:p>
        </p:txBody>
      </p:sp>
      <p:sp>
        <p:nvSpPr>
          <p:cNvPr id="30" name="テキスト ボックス 29">
            <a:extLst>
              <a:ext uri="{FF2B5EF4-FFF2-40B4-BE49-F238E27FC236}">
                <a16:creationId xmlns:a16="http://schemas.microsoft.com/office/drawing/2014/main" id="{D624FCCF-0C32-45E7-A84B-A3F6D24D1F9D}"/>
              </a:ext>
            </a:extLst>
          </p:cNvPr>
          <p:cNvSpPr txBox="1"/>
          <p:nvPr/>
        </p:nvSpPr>
        <p:spPr>
          <a:xfrm>
            <a:off x="15888716" y="22310540"/>
            <a:ext cx="13270759" cy="4031873"/>
          </a:xfrm>
          <a:prstGeom prst="rect">
            <a:avLst/>
          </a:prstGeom>
          <a:noFill/>
        </p:spPr>
        <p:txBody>
          <a:bodyPr wrap="square">
            <a:spAutoFit/>
          </a:bodyPr>
          <a:lstStyle/>
          <a:p>
            <a:r>
              <a:rPr lang="ja-JP" altLang="en-US" sz="3200" dirty="0">
                <a:latin typeface="Meiryo UI" panose="020B0604030504040204" pitchFamily="50" charset="-128"/>
                <a:ea typeface="Meiryo UI" panose="020B0604030504040204" pitchFamily="50" charset="-128"/>
              </a:rPr>
              <a:t>本研究での日本人顔識別精度は </a:t>
            </a:r>
            <a:r>
              <a:rPr lang="en-US" altLang="ja-JP" sz="3200" dirty="0">
                <a:latin typeface="Meiryo UI" panose="020B0604030504040204" pitchFamily="50" charset="-128"/>
                <a:ea typeface="Meiryo UI" panose="020B0604030504040204" pitchFamily="50" charset="-128"/>
              </a:rPr>
              <a:t>86.2%</a:t>
            </a:r>
            <a:r>
              <a:rPr lang="ja-JP" altLang="en-US" sz="3200" dirty="0">
                <a:latin typeface="Meiryo UI" panose="020B0604030504040204" pitchFamily="50" charset="-128"/>
                <a:ea typeface="Meiryo UI" panose="020B0604030504040204" pitchFamily="50" charset="-128"/>
              </a:rPr>
              <a:t>であるが</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これは男女顔を含む画像での学習であり</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今後男女別に学習を行うことで更に高い精度での識別が可能となる可能性が考えられる</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また</a:t>
            </a:r>
            <a:r>
              <a:rPr lang="en-US" altLang="ja-JP" sz="3200" dirty="0">
                <a:latin typeface="Meiryo UI" panose="020B0604030504040204" pitchFamily="50" charset="-128"/>
                <a:ea typeface="Meiryo UI" panose="020B0604030504040204" pitchFamily="50" charset="-128"/>
              </a:rPr>
              <a:t>,</a:t>
            </a:r>
            <a:r>
              <a:rPr lang="ja-JP" altLang="en-US" sz="3200" dirty="0">
                <a:latin typeface="Meiryo UI" panose="020B0604030504040204" pitchFamily="50" charset="-128"/>
                <a:ea typeface="Meiryo UI" panose="020B0604030504040204" pitchFamily="50" charset="-128"/>
              </a:rPr>
              <a:t> 現在当研究室が有する画像データベース内の日本人顔が少なく</a:t>
            </a:r>
            <a:r>
              <a:rPr lang="en-US" altLang="ja-JP" sz="3200" dirty="0">
                <a:latin typeface="Meiryo UI" panose="020B0604030504040204" pitchFamily="50" charset="-128"/>
                <a:ea typeface="Meiryo UI" panose="020B0604030504040204" pitchFamily="50" charset="-128"/>
              </a:rPr>
              <a:t>, Style-GAN </a:t>
            </a:r>
            <a:r>
              <a:rPr lang="ja-JP" altLang="en-US" sz="3200" dirty="0">
                <a:latin typeface="Meiryo UI" panose="020B0604030504040204" pitchFamily="50" charset="-128"/>
                <a:ea typeface="Meiryo UI" panose="020B0604030504040204" pitchFamily="50" charset="-128"/>
              </a:rPr>
              <a:t>により生成させる顔画像が日本人的特徴を有する可能性が低い（</a:t>
            </a:r>
            <a:r>
              <a:rPr lang="en-US" altLang="ja-JP" sz="3200" dirty="0">
                <a:latin typeface="Meiryo UI" panose="020B0604030504040204" pitchFamily="50" charset="-128"/>
                <a:ea typeface="Meiryo UI" panose="020B0604030504040204" pitchFamily="50" charset="-128"/>
              </a:rPr>
              <a:t>5</a:t>
            </a:r>
            <a:r>
              <a:rPr lang="ja-JP" altLang="en-US" sz="3200" dirty="0">
                <a:latin typeface="Meiryo UI" panose="020B0604030504040204" pitchFamily="50" charset="-128"/>
                <a:ea typeface="Meiryo UI" panose="020B0604030504040204" pitchFamily="50" charset="-128"/>
              </a:rPr>
              <a:t>％程度）ため</a:t>
            </a:r>
            <a:r>
              <a:rPr lang="en-US" altLang="ja-JP" sz="3200" dirty="0">
                <a:latin typeface="Meiryo UI" panose="020B0604030504040204" pitchFamily="50" charset="-128"/>
                <a:ea typeface="Meiryo UI" panose="020B0604030504040204" pitchFamily="50" charset="-128"/>
              </a:rPr>
              <a:t>,</a:t>
            </a:r>
            <a:r>
              <a:rPr lang="ja-JP" altLang="en-US" sz="3200" dirty="0">
                <a:latin typeface="Meiryo UI" panose="020B0604030504040204" pitchFamily="50" charset="-128"/>
                <a:ea typeface="Meiryo UI" panose="020B0604030504040204" pitchFamily="50" charset="-128"/>
              </a:rPr>
              <a:t> 学習用日本人顔の数が少ないことが問題として挙げられる</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今後</a:t>
            </a:r>
            <a:r>
              <a:rPr lang="en-US" altLang="ja-JP" sz="3200" dirty="0">
                <a:latin typeface="Meiryo UI" panose="020B0604030504040204" pitchFamily="50" charset="-128"/>
                <a:ea typeface="Meiryo UI" panose="020B0604030504040204" pitchFamily="50" charset="-128"/>
              </a:rPr>
              <a:t>,</a:t>
            </a:r>
            <a:r>
              <a:rPr lang="ja-JP" altLang="en-US" sz="3200" dirty="0">
                <a:latin typeface="Meiryo UI" panose="020B0604030504040204" pitchFamily="50" charset="-128"/>
                <a:ea typeface="Meiryo UI" panose="020B0604030504040204" pitchFamily="50" charset="-128"/>
              </a:rPr>
              <a:t> 日本人顔を追加したデータベースで </a:t>
            </a:r>
            <a:r>
              <a:rPr lang="en-US" altLang="ja-JP" sz="3200" dirty="0">
                <a:latin typeface="Meiryo UI" panose="020B0604030504040204" pitchFamily="50" charset="-128"/>
                <a:ea typeface="Meiryo UI" panose="020B0604030504040204" pitchFamily="50" charset="-128"/>
              </a:rPr>
              <a:t>Style-GAN </a:t>
            </a:r>
            <a:r>
              <a:rPr lang="ja-JP" altLang="en-US" sz="3200" dirty="0">
                <a:latin typeface="Meiryo UI" panose="020B0604030504040204" pitchFamily="50" charset="-128"/>
                <a:ea typeface="Meiryo UI" panose="020B0604030504040204" pitchFamily="50" charset="-128"/>
              </a:rPr>
              <a:t>の再学習を行うことで</a:t>
            </a:r>
            <a:r>
              <a:rPr lang="en-US" altLang="ja-JP" sz="3200" dirty="0">
                <a:latin typeface="Meiryo UI" panose="020B0604030504040204" pitchFamily="50" charset="-128"/>
                <a:ea typeface="Meiryo UI" panose="020B0604030504040204" pitchFamily="50" charset="-128"/>
              </a:rPr>
              <a:t>,</a:t>
            </a:r>
            <a:r>
              <a:rPr lang="ja-JP" altLang="en-US" sz="3200" dirty="0">
                <a:latin typeface="Meiryo UI" panose="020B0604030504040204" pitchFamily="50" charset="-128"/>
                <a:ea typeface="Meiryo UI" panose="020B0604030504040204" pitchFamily="50" charset="-128"/>
              </a:rPr>
              <a:t> より多くの日本人顔を生成し</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日本人顔識別器の識別精度を向上させることで</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より効率的に日本人顔データベースが作成可能となると考えられる</a:t>
            </a:r>
            <a:r>
              <a:rPr lang="en-US" altLang="ja-JP" sz="3200" dirty="0">
                <a:latin typeface="Meiryo UI" panose="020B0604030504040204" pitchFamily="50" charset="-128"/>
                <a:ea typeface="Meiryo UI" panose="020B0604030504040204" pitchFamily="50" charset="-128"/>
              </a:rPr>
              <a:t>.</a:t>
            </a:r>
          </a:p>
        </p:txBody>
      </p:sp>
      <p:pic>
        <p:nvPicPr>
          <p:cNvPr id="34" name="図 33">
            <a:extLst>
              <a:ext uri="{FF2B5EF4-FFF2-40B4-BE49-F238E27FC236}">
                <a16:creationId xmlns:a16="http://schemas.microsoft.com/office/drawing/2014/main" id="{A1353343-66BA-4927-B4D8-5A480C875D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23867" y="3732254"/>
            <a:ext cx="7547524" cy="7750666"/>
          </a:xfrm>
          <a:prstGeom prst="rect">
            <a:avLst/>
          </a:prstGeom>
        </p:spPr>
      </p:pic>
      <p:sp>
        <p:nvSpPr>
          <p:cNvPr id="29" name="テキスト ボックス 28">
            <a:extLst>
              <a:ext uri="{FF2B5EF4-FFF2-40B4-BE49-F238E27FC236}">
                <a16:creationId xmlns:a16="http://schemas.microsoft.com/office/drawing/2014/main" id="{BF34B931-4D1A-424E-9496-9CDD849B4C64}"/>
              </a:ext>
            </a:extLst>
          </p:cNvPr>
          <p:cNvSpPr txBox="1"/>
          <p:nvPr/>
        </p:nvSpPr>
        <p:spPr>
          <a:xfrm>
            <a:off x="741068" y="17029010"/>
            <a:ext cx="9997921" cy="523220"/>
          </a:xfrm>
          <a:prstGeom prst="rect">
            <a:avLst/>
          </a:prstGeom>
          <a:noFill/>
        </p:spPr>
        <p:txBody>
          <a:bodyPr wrap="square">
            <a:spAutoFit/>
          </a:bodyPr>
          <a:lstStyle/>
          <a:p>
            <a:r>
              <a:rPr lang="ja-JP" altLang="en-US" sz="2800">
                <a:latin typeface="Meiryo UI" panose="020B0604030504040204" pitchFamily="50" charset="-128"/>
                <a:ea typeface="Meiryo UI" panose="020B0604030504040204" pitchFamily="50" charset="-128"/>
              </a:rPr>
              <a:t>図</a:t>
            </a:r>
            <a:r>
              <a:rPr lang="en-US" altLang="ja-JP" sz="2800" dirty="0">
                <a:latin typeface="Meiryo UI" panose="020B0604030504040204" pitchFamily="50" charset="-128"/>
                <a:ea typeface="Meiryo UI" panose="020B0604030504040204" pitchFamily="50" charset="-128"/>
              </a:rPr>
              <a:t>1 </a:t>
            </a:r>
            <a:r>
              <a:rPr lang="ja-JP" altLang="en-US" sz="2800">
                <a:latin typeface="Meiryo UI" panose="020B0604030504040204" pitchFamily="50" charset="-128"/>
                <a:ea typeface="Meiryo UI" panose="020B0604030504040204" pitchFamily="50" charset="-128"/>
              </a:rPr>
              <a:t>本研究における日本人顔データベース構築プロセスの概要</a:t>
            </a:r>
            <a:endParaRPr lang="en-US" altLang="ja-JP" sz="2800" dirty="0">
              <a:latin typeface="Meiryo UI" panose="020B0604030504040204" pitchFamily="50" charset="-128"/>
              <a:ea typeface="Meiryo UI" panose="020B0604030504040204" pitchFamily="50" charset="-128"/>
            </a:endParaRPr>
          </a:p>
        </p:txBody>
      </p:sp>
      <p:sp>
        <p:nvSpPr>
          <p:cNvPr id="3" name="テキスト ボックス 2">
            <a:extLst>
              <a:ext uri="{FF2B5EF4-FFF2-40B4-BE49-F238E27FC236}">
                <a16:creationId xmlns:a16="http://schemas.microsoft.com/office/drawing/2014/main" id="{0D9E4D12-D7C5-4C65-88AD-015747E90738}"/>
              </a:ext>
            </a:extLst>
          </p:cNvPr>
          <p:cNvSpPr txBox="1"/>
          <p:nvPr/>
        </p:nvSpPr>
        <p:spPr>
          <a:xfrm>
            <a:off x="1105455" y="3850753"/>
            <a:ext cx="13456326" cy="3600986"/>
          </a:xfrm>
          <a:prstGeom prst="rect">
            <a:avLst/>
          </a:prstGeom>
          <a:noFill/>
        </p:spPr>
        <p:txBody>
          <a:bodyPr wrap="square" rtlCol="0">
            <a:spAutoFit/>
          </a:bodyPr>
          <a:lstStyle/>
          <a:p>
            <a:r>
              <a:rPr kumimoji="1" lang="ja-JP" altLang="en-US" sz="3200" dirty="0">
                <a:latin typeface="Meiryo UI" panose="020B0604030504040204" pitchFamily="50" charset="-128"/>
                <a:ea typeface="Meiryo UI" panose="020B0604030504040204" pitchFamily="50" charset="-128"/>
              </a:rPr>
              <a:t>近年心理学実験だけでなく</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深層学習における学習用画像として大規模顔データベースの需要は高まりを見せている</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現在</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欧米人顔の大規模データベース</a:t>
            </a:r>
            <a:r>
              <a:rPr kumimoji="1" lang="en-US" altLang="ja-JP" sz="3200" dirty="0">
                <a:latin typeface="Meiryo UI" panose="020B0604030504040204" pitchFamily="50" charset="-128"/>
                <a:ea typeface="Meiryo UI" panose="020B0604030504040204" pitchFamily="50" charset="-128"/>
              </a:rPr>
              <a:t>(FFHQ,</a:t>
            </a:r>
            <a:r>
              <a:rPr kumimoji="1" lang="ja-JP" altLang="en-US" sz="3200" dirty="0">
                <a:latin typeface="Meiryo UI" panose="020B0604030504040204" pitchFamily="50" charset="-128"/>
                <a:ea typeface="Meiryo UI" panose="020B0604030504040204" pitchFamily="50" charset="-128"/>
              </a:rPr>
              <a:t> </a:t>
            </a:r>
            <a:r>
              <a:rPr kumimoji="1" lang="en-US" altLang="ja-JP" sz="3200" dirty="0" err="1">
                <a:latin typeface="Meiryo UI" panose="020B0604030504040204" pitchFamily="50" charset="-128"/>
                <a:ea typeface="Meiryo UI" panose="020B0604030504040204" pitchFamily="50" charset="-128"/>
              </a:rPr>
              <a:t>CelebA</a:t>
            </a:r>
            <a:r>
              <a:rPr kumimoji="1" lang="en-US" altLang="ja-JP" sz="3200" dirty="0">
                <a:latin typeface="Meiryo UI" panose="020B0604030504040204" pitchFamily="50" charset="-128"/>
                <a:ea typeface="Meiryo UI" panose="020B0604030504040204" pitchFamily="50" charset="-128"/>
              </a:rPr>
              <a:t> Dataset, VGGface2Dataset </a:t>
            </a:r>
            <a:r>
              <a:rPr kumimoji="1" lang="ja-JP" altLang="en-US" sz="3200" dirty="0">
                <a:latin typeface="Meiryo UI" panose="020B0604030504040204" pitchFamily="50" charset="-128"/>
                <a:ea typeface="Meiryo UI" panose="020B0604030504040204" pitchFamily="50" charset="-128"/>
              </a:rPr>
              <a:t>等</a:t>
            </a:r>
            <a:r>
              <a:rPr kumimoji="1" lang="en-US" altLang="ja-JP" sz="3200" dirty="0">
                <a:latin typeface="Meiryo UI" panose="020B0604030504040204" pitchFamily="50" charset="-128"/>
                <a:ea typeface="Meiryo UI" panose="020B0604030504040204" pitchFamily="50" charset="-128"/>
              </a:rPr>
              <a:t>)</a:t>
            </a:r>
            <a:r>
              <a:rPr kumimoji="1" lang="ja-JP" altLang="en-US" sz="3200" dirty="0">
                <a:latin typeface="Meiryo UI" panose="020B0604030504040204" pitchFamily="50" charset="-128"/>
                <a:ea typeface="Meiryo UI" panose="020B0604030504040204" pitchFamily="50" charset="-128"/>
              </a:rPr>
              <a:t>やアジア人顔データベース</a:t>
            </a:r>
            <a:r>
              <a:rPr kumimoji="1" lang="en-US" altLang="ja-JP" sz="3200" dirty="0">
                <a:latin typeface="Meiryo UI" panose="020B0604030504040204" pitchFamily="50" charset="-128"/>
                <a:ea typeface="Meiryo UI" panose="020B0604030504040204" pitchFamily="50" charset="-128"/>
              </a:rPr>
              <a:t>(SCUT-FBP5500)</a:t>
            </a:r>
            <a:r>
              <a:rPr kumimoji="1" lang="ja-JP" altLang="en-US" sz="3200" dirty="0">
                <a:latin typeface="Meiryo UI" panose="020B0604030504040204" pitchFamily="50" charset="-128"/>
                <a:ea typeface="Meiryo UI" panose="020B0604030504040204" pitchFamily="50" charset="-128"/>
              </a:rPr>
              <a:t>が存在するが</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日本人顔データベースは存在しない</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顔</a:t>
            </a:r>
            <a:r>
              <a:rPr kumimoji="1" lang="ja-JP" altLang="en-US" sz="3600" dirty="0">
                <a:latin typeface="Meiryo UI" panose="020B0604030504040204" pitchFamily="50" charset="-128"/>
                <a:ea typeface="Meiryo UI" panose="020B0604030504040204" pitchFamily="50" charset="-128"/>
              </a:rPr>
              <a:t>データベース</a:t>
            </a:r>
            <a:r>
              <a:rPr kumimoji="1" lang="ja-JP" altLang="en-US" sz="3200" dirty="0">
                <a:latin typeface="Meiryo UI" panose="020B0604030504040204" pitchFamily="50" charset="-128"/>
                <a:ea typeface="Meiryo UI" panose="020B0604030504040204" pitchFamily="50" charset="-128"/>
              </a:rPr>
              <a:t>作成に関しては</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撮影コストと肖像権の確保を行う必要があるという問題が存在する</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本研究室では</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これらの問題を回避するため</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敵対的生成ネットワーク</a:t>
            </a:r>
            <a:r>
              <a:rPr kumimoji="1" lang="en-US" altLang="ja-JP" sz="3200" dirty="0">
                <a:latin typeface="Meiryo UI" panose="020B0604030504040204" pitchFamily="50" charset="-128"/>
                <a:ea typeface="Meiryo UI" panose="020B0604030504040204" pitchFamily="50" charset="-128"/>
              </a:rPr>
              <a:t>(Style-GAN)</a:t>
            </a:r>
            <a:r>
              <a:rPr kumimoji="1" lang="ja-JP" altLang="en-US" sz="3200" dirty="0">
                <a:latin typeface="Meiryo UI" panose="020B0604030504040204" pitchFamily="50" charset="-128"/>
                <a:ea typeface="Meiryo UI" panose="020B0604030504040204" pitchFamily="50" charset="-128"/>
              </a:rPr>
              <a:t>を用いて大規模日本人顔データベースの作成を試みた</a:t>
            </a:r>
            <a:r>
              <a:rPr kumimoji="1" lang="en-US" altLang="ja-JP" sz="3200" dirty="0">
                <a:latin typeface="Meiryo UI" panose="020B0604030504040204" pitchFamily="50" charset="-128"/>
                <a:ea typeface="Meiryo UI" panose="020B0604030504040204" pitchFamily="50" charset="-128"/>
              </a:rPr>
              <a:t>.</a:t>
            </a:r>
            <a:endParaRPr kumimoji="1" lang="ja-JP" altLang="en-US" sz="3200" dirty="0">
              <a:latin typeface="Meiryo UI" panose="020B0604030504040204" pitchFamily="50" charset="-128"/>
              <a:ea typeface="Meiryo UI" panose="020B0604030504040204" pitchFamily="50" charset="-128"/>
            </a:endParaRPr>
          </a:p>
        </p:txBody>
      </p:sp>
      <p:sp>
        <p:nvSpPr>
          <p:cNvPr id="22" name="テキスト ボックス 21">
            <a:extLst>
              <a:ext uri="{FF2B5EF4-FFF2-40B4-BE49-F238E27FC236}">
                <a16:creationId xmlns:a16="http://schemas.microsoft.com/office/drawing/2014/main" id="{A67AD86C-775F-4FBA-A3C4-50151FCFAB91}"/>
              </a:ext>
            </a:extLst>
          </p:cNvPr>
          <p:cNvSpPr txBox="1"/>
          <p:nvPr/>
        </p:nvSpPr>
        <p:spPr>
          <a:xfrm>
            <a:off x="1105455" y="8580078"/>
            <a:ext cx="13500000" cy="1077218"/>
          </a:xfrm>
          <a:prstGeom prst="rect">
            <a:avLst/>
          </a:prstGeom>
          <a:noFill/>
        </p:spPr>
        <p:txBody>
          <a:bodyPr wrap="square" rtlCol="0">
            <a:spAutoFit/>
          </a:bodyPr>
          <a:lstStyle/>
          <a:p>
            <a:r>
              <a:rPr kumimoji="1" lang="en-US" altLang="ja-JP" sz="3200" dirty="0">
                <a:latin typeface="Meiryo UI" panose="020B0604030504040204" pitchFamily="50" charset="-128"/>
                <a:ea typeface="Meiryo UI" panose="020B0604030504040204" pitchFamily="50" charset="-128"/>
              </a:rPr>
              <a:t>Style-GAN </a:t>
            </a:r>
            <a:r>
              <a:rPr kumimoji="1" lang="ja-JP" altLang="en-US" sz="3200" dirty="0">
                <a:latin typeface="Meiryo UI" panose="020B0604030504040204" pitchFamily="50" charset="-128"/>
                <a:ea typeface="Meiryo UI" panose="020B0604030504040204" pitchFamily="50" charset="-128"/>
              </a:rPr>
              <a:t>から</a:t>
            </a:r>
            <a:r>
              <a:rPr kumimoji="1" lang="ja-JP" altLang="en-US" sz="3200">
                <a:latin typeface="Meiryo UI" panose="020B0604030504040204" pitchFamily="50" charset="-128"/>
                <a:ea typeface="Meiryo UI" panose="020B0604030504040204" pitchFamily="50" charset="-128"/>
              </a:rPr>
              <a:t>生成した顔画像にたいして日本人顔識別器を用いて日本人の顔特徴を備えた顔画像を自動的に選別した</a:t>
            </a:r>
            <a:endParaRPr kumimoji="1" lang="en-US" altLang="ja-JP" sz="3200" dirty="0">
              <a:latin typeface="Meiryo UI" panose="020B0604030504040204" pitchFamily="50" charset="-128"/>
              <a:ea typeface="Meiryo UI" panose="020B0604030504040204" pitchFamily="50" charset="-128"/>
            </a:endParaRPr>
          </a:p>
        </p:txBody>
      </p:sp>
      <p:cxnSp>
        <p:nvCxnSpPr>
          <p:cNvPr id="38" name="直線コネクタ 37">
            <a:extLst>
              <a:ext uri="{FF2B5EF4-FFF2-40B4-BE49-F238E27FC236}">
                <a16:creationId xmlns:a16="http://schemas.microsoft.com/office/drawing/2014/main" id="{1B7ED6A2-6200-410D-BB3C-824280FF26C5}"/>
              </a:ext>
            </a:extLst>
          </p:cNvPr>
          <p:cNvCxnSpPr>
            <a:cxnSpLocks/>
          </p:cNvCxnSpPr>
          <p:nvPr/>
        </p:nvCxnSpPr>
        <p:spPr>
          <a:xfrm>
            <a:off x="15669509" y="27876033"/>
            <a:ext cx="13500000" cy="0"/>
          </a:xfrm>
          <a:prstGeom prst="line">
            <a:avLst/>
          </a:prstGeom>
          <a:ln w="1016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2A8D3439-7DA0-4EA2-9A96-E54EF5B01196}"/>
              </a:ext>
            </a:extLst>
          </p:cNvPr>
          <p:cNvCxnSpPr>
            <a:cxnSpLocks/>
          </p:cNvCxnSpPr>
          <p:nvPr/>
        </p:nvCxnSpPr>
        <p:spPr>
          <a:xfrm>
            <a:off x="1105455" y="8418673"/>
            <a:ext cx="13500000" cy="0"/>
          </a:xfrm>
          <a:prstGeom prst="line">
            <a:avLst/>
          </a:prstGeom>
          <a:ln w="1016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42" name="テキスト ボックス 41">
            <a:extLst>
              <a:ext uri="{FF2B5EF4-FFF2-40B4-BE49-F238E27FC236}">
                <a16:creationId xmlns:a16="http://schemas.microsoft.com/office/drawing/2014/main" id="{677BBAB9-DA59-4A42-A8E6-EDB09E5C3787}"/>
              </a:ext>
            </a:extLst>
          </p:cNvPr>
          <p:cNvSpPr txBox="1"/>
          <p:nvPr/>
        </p:nvSpPr>
        <p:spPr>
          <a:xfrm>
            <a:off x="1068895" y="17908531"/>
            <a:ext cx="12960000" cy="2123658"/>
          </a:xfrm>
          <a:prstGeom prst="rect">
            <a:avLst/>
          </a:prstGeom>
          <a:noFill/>
        </p:spPr>
        <p:txBody>
          <a:bodyPr wrap="square" rtlCol="0">
            <a:spAutoFit/>
          </a:bodyPr>
          <a:lstStyle/>
          <a:p>
            <a:r>
              <a:rPr kumimoji="1" lang="en-US" altLang="ja-JP" sz="3600" b="1" dirty="0">
                <a:solidFill>
                  <a:srgbClr val="C00000"/>
                </a:solidFill>
                <a:latin typeface="Meiryo UI" panose="020B0604030504040204" pitchFamily="50" charset="-128"/>
                <a:ea typeface="Meiryo UI" panose="020B0604030504040204" pitchFamily="50" charset="-128"/>
              </a:rPr>
              <a:t>1. </a:t>
            </a:r>
            <a:r>
              <a:rPr kumimoji="1" lang="ja-JP" altLang="en-US" sz="3600" b="1" dirty="0">
                <a:solidFill>
                  <a:srgbClr val="C00000"/>
                </a:solidFill>
                <a:latin typeface="Meiryo UI" panose="020B0604030504040204" pitchFamily="50" charset="-128"/>
                <a:ea typeface="Meiryo UI" panose="020B0604030504040204" pitchFamily="50" charset="-128"/>
              </a:rPr>
              <a:t>アジア人を含んだ顔画像の生成</a:t>
            </a:r>
            <a:endParaRPr kumimoji="1" lang="en-US" altLang="ja-JP" sz="3600" b="1" dirty="0">
              <a:solidFill>
                <a:srgbClr val="C00000"/>
              </a:solidFill>
              <a:latin typeface="Meiryo UI" panose="020B0604030504040204" pitchFamily="50" charset="-128"/>
              <a:ea typeface="Meiryo UI" panose="020B0604030504040204" pitchFamily="50" charset="-128"/>
            </a:endParaRPr>
          </a:p>
          <a:p>
            <a:r>
              <a:rPr kumimoji="1" lang="ja-JP" altLang="en-US" sz="3200" dirty="0">
                <a:latin typeface="Meiryo UI" panose="020B0604030504040204" pitchFamily="50" charset="-128"/>
                <a:ea typeface="Meiryo UI" panose="020B0604030504040204" pitchFamily="50" charset="-128"/>
              </a:rPr>
              <a:t>本研究室において作成した大規模顔データベース</a:t>
            </a:r>
            <a:r>
              <a:rPr kumimoji="1" lang="ja-JP" altLang="en-US" sz="3200">
                <a:latin typeface="Meiryo UI" panose="020B0604030504040204" pitchFamily="50" charset="-128"/>
                <a:ea typeface="Meiryo UI" panose="020B0604030504040204" pitchFamily="50" charset="-128"/>
              </a:rPr>
              <a:t>（</a:t>
            </a:r>
            <a:r>
              <a:rPr kumimoji="1" lang="en-US" altLang="ja-JP" sz="3200" dirty="0">
                <a:latin typeface="Meiryo UI" panose="020B0604030504040204" pitchFamily="50" charset="-128"/>
                <a:ea typeface="Meiryo UI" panose="020B0604030504040204" pitchFamily="50" charset="-128"/>
              </a:rPr>
              <a:t>FFHQ(</a:t>
            </a:r>
            <a:r>
              <a:rPr kumimoji="1" lang="ja-JP" altLang="en-US" sz="3200">
                <a:latin typeface="Meiryo UI" panose="020B0604030504040204" pitchFamily="50" charset="-128"/>
                <a:ea typeface="Meiryo UI" panose="020B0604030504040204" pitchFamily="50" charset="-128"/>
              </a:rPr>
              <a:t>約</a:t>
            </a:r>
            <a:r>
              <a:rPr kumimoji="1" lang="en-US" altLang="ja-JP" sz="3200" dirty="0">
                <a:latin typeface="Meiryo UI" panose="020B0604030504040204" pitchFamily="50" charset="-128"/>
                <a:ea typeface="Meiryo UI" panose="020B0604030504040204" pitchFamily="50" charset="-128"/>
              </a:rPr>
              <a:t>70000</a:t>
            </a:r>
            <a:r>
              <a:rPr kumimoji="1" lang="ja-JP" altLang="en-US" sz="3200">
                <a:latin typeface="Meiryo UI" panose="020B0604030504040204" pitchFamily="50" charset="-128"/>
                <a:ea typeface="Meiryo UI" panose="020B0604030504040204" pitchFamily="50" charset="-128"/>
              </a:rPr>
              <a:t>枚</a:t>
            </a:r>
            <a:r>
              <a:rPr kumimoji="1" lang="en-US" altLang="ja-JP" sz="3200" dirty="0">
                <a:latin typeface="Meiryo UI" panose="020B0604030504040204" pitchFamily="50" charset="-128"/>
                <a:ea typeface="Meiryo UI" panose="020B0604030504040204" pitchFamily="50" charset="-128"/>
              </a:rPr>
              <a:t>)+</a:t>
            </a:r>
            <a:r>
              <a:rPr kumimoji="1" lang="ja-JP" altLang="en-US" sz="3200">
                <a:latin typeface="Meiryo UI" panose="020B0604030504040204" pitchFamily="50" charset="-128"/>
                <a:ea typeface="Meiryo UI" panose="020B0604030504040204" pitchFamily="50" charset="-128"/>
              </a:rPr>
              <a:t>（</a:t>
            </a:r>
            <a:r>
              <a:rPr kumimoji="1" lang="en-US" altLang="ja-JP" sz="3200" dirty="0">
                <a:latin typeface="Meiryo UI" panose="020B0604030504040204" pitchFamily="50" charset="-128"/>
                <a:ea typeface="Meiryo UI" panose="020B0604030504040204" pitchFamily="50" charset="-128"/>
              </a:rPr>
              <a:t>10000 </a:t>
            </a:r>
            <a:r>
              <a:rPr kumimoji="1" lang="ja-JP" altLang="en-US" sz="3200" dirty="0">
                <a:latin typeface="Meiryo UI" panose="020B0604030504040204" pitchFamily="50" charset="-128"/>
                <a:ea typeface="Meiryo UI" panose="020B0604030504040204" pitchFamily="50" charset="-128"/>
              </a:rPr>
              <a:t>人の</a:t>
            </a:r>
            <a:r>
              <a:rPr kumimoji="1" lang="ja-JP" altLang="en-US" sz="3200">
                <a:latin typeface="Meiryo UI" panose="020B0604030504040204" pitchFamily="50" charset="-128"/>
                <a:ea typeface="Meiryo UI" panose="020B0604030504040204" pitchFamily="50" charset="-128"/>
              </a:rPr>
              <a:t>アジア人顔画像）</a:t>
            </a:r>
            <a:r>
              <a:rPr kumimoji="1" lang="ja-JP" altLang="en-US" sz="3200" dirty="0">
                <a:latin typeface="Meiryo UI" panose="020B0604030504040204" pitchFamily="50" charset="-128"/>
                <a:ea typeface="Meiryo UI" panose="020B0604030504040204" pitchFamily="50" charset="-128"/>
              </a:rPr>
              <a:t>を学習した </a:t>
            </a:r>
            <a:r>
              <a:rPr kumimoji="1" lang="en-US" altLang="ja-JP" sz="3200" dirty="0">
                <a:latin typeface="Meiryo UI" panose="020B0604030504040204" pitchFamily="50" charset="-128"/>
                <a:ea typeface="Meiryo UI" panose="020B0604030504040204" pitchFamily="50" charset="-128"/>
              </a:rPr>
              <a:t>Style-GAN </a:t>
            </a:r>
            <a:r>
              <a:rPr kumimoji="1" lang="ja-JP" altLang="en-US" sz="3200" dirty="0">
                <a:latin typeface="Meiryo UI" panose="020B0604030504040204" pitchFamily="50" charset="-128"/>
                <a:ea typeface="Meiryo UI" panose="020B0604030504040204" pitchFamily="50" charset="-128"/>
              </a:rPr>
              <a:t>を用いて </a:t>
            </a:r>
            <a:r>
              <a:rPr kumimoji="1" lang="en-US" altLang="ja-JP" sz="3200" dirty="0">
                <a:latin typeface="Meiryo UI" panose="020B0604030504040204" pitchFamily="50" charset="-128"/>
                <a:ea typeface="Meiryo UI" panose="020B0604030504040204" pitchFamily="50" charset="-128"/>
              </a:rPr>
              <a:t>30000 </a:t>
            </a:r>
            <a:r>
              <a:rPr kumimoji="1" lang="ja-JP" altLang="en-US" sz="3200" dirty="0">
                <a:latin typeface="Meiryo UI" panose="020B0604030504040204" pitchFamily="50" charset="-128"/>
                <a:ea typeface="Meiryo UI" panose="020B0604030504040204" pitchFamily="50" charset="-128"/>
              </a:rPr>
              <a:t>枚の顔画像を生成した</a:t>
            </a:r>
            <a:r>
              <a:rPr kumimoji="1" lang="en-US" altLang="ja-JP" sz="3200" dirty="0">
                <a:latin typeface="Meiryo UI" panose="020B0604030504040204" pitchFamily="50" charset="-128"/>
                <a:ea typeface="Meiryo UI" panose="020B0604030504040204" pitchFamily="50" charset="-128"/>
              </a:rPr>
              <a:t>.</a:t>
            </a:r>
          </a:p>
        </p:txBody>
      </p:sp>
      <p:sp>
        <p:nvSpPr>
          <p:cNvPr id="43" name="テキスト ボックス 42">
            <a:extLst>
              <a:ext uri="{FF2B5EF4-FFF2-40B4-BE49-F238E27FC236}">
                <a16:creationId xmlns:a16="http://schemas.microsoft.com/office/drawing/2014/main" id="{2CF43A50-C06F-4892-ADAA-CD0AE70406F5}"/>
              </a:ext>
            </a:extLst>
          </p:cNvPr>
          <p:cNvSpPr txBox="1"/>
          <p:nvPr/>
        </p:nvSpPr>
        <p:spPr>
          <a:xfrm>
            <a:off x="1112890" y="25761642"/>
            <a:ext cx="12960000" cy="1631216"/>
          </a:xfrm>
          <a:prstGeom prst="rect">
            <a:avLst/>
          </a:prstGeom>
          <a:noFill/>
        </p:spPr>
        <p:txBody>
          <a:bodyPr wrap="square" rtlCol="0">
            <a:spAutoFit/>
          </a:bodyPr>
          <a:lstStyle/>
          <a:p>
            <a:r>
              <a:rPr kumimoji="1" lang="en-US" altLang="ja-JP" sz="3600" b="1" dirty="0">
                <a:solidFill>
                  <a:srgbClr val="C00000"/>
                </a:solidFill>
                <a:latin typeface="Meiryo UI" panose="020B0604030504040204" pitchFamily="50" charset="-128"/>
                <a:ea typeface="Meiryo UI" panose="020B0604030504040204" pitchFamily="50" charset="-128"/>
              </a:rPr>
              <a:t>2. </a:t>
            </a:r>
            <a:r>
              <a:rPr kumimoji="1" lang="ja-JP" altLang="en-US" sz="3600" b="1" dirty="0">
                <a:solidFill>
                  <a:srgbClr val="C00000"/>
                </a:solidFill>
                <a:latin typeface="Meiryo UI" panose="020B0604030504040204" pitchFamily="50" charset="-128"/>
                <a:ea typeface="Meiryo UI" panose="020B0604030504040204" pitchFamily="50" charset="-128"/>
              </a:rPr>
              <a:t>学習用画像の取得</a:t>
            </a:r>
            <a:endParaRPr kumimoji="1" lang="en-US" altLang="ja-JP" sz="3600" b="1" dirty="0">
              <a:solidFill>
                <a:srgbClr val="C00000"/>
              </a:solidFill>
              <a:latin typeface="Meiryo UI" panose="020B0604030504040204" pitchFamily="50" charset="-128"/>
              <a:ea typeface="Meiryo UI" panose="020B0604030504040204" pitchFamily="50" charset="-128"/>
            </a:endParaRPr>
          </a:p>
          <a:p>
            <a:r>
              <a:rPr kumimoji="1" lang="ja-JP" altLang="en-US" sz="3200">
                <a:latin typeface="Meiryo UI" panose="020B0604030504040204" pitchFamily="50" charset="-128"/>
                <a:ea typeface="Meiryo UI" panose="020B0604030504040204" pitchFamily="50" charset="-128"/>
              </a:rPr>
              <a:t>生成した画像中</a:t>
            </a:r>
            <a:r>
              <a:rPr kumimoji="1" lang="en-US" altLang="ja-JP" sz="3200" dirty="0">
                <a:latin typeface="Meiryo UI" panose="020B0604030504040204" pitchFamily="50" charset="-128"/>
                <a:ea typeface="Meiryo UI" panose="020B0604030504040204" pitchFamily="50" charset="-128"/>
              </a:rPr>
              <a:t>, 4 </a:t>
            </a:r>
            <a:r>
              <a:rPr kumimoji="1" lang="ja-JP" altLang="en-US" sz="3200" dirty="0">
                <a:latin typeface="Meiryo UI" panose="020B0604030504040204" pitchFamily="50" charset="-128"/>
                <a:ea typeface="Meiryo UI" panose="020B0604030504040204" pitchFamily="50" charset="-128"/>
              </a:rPr>
              <a:t>名の評定者</a:t>
            </a:r>
            <a:r>
              <a:rPr kumimoji="1" lang="ja-JP" altLang="en-US" sz="3200">
                <a:latin typeface="Meiryo UI" panose="020B0604030504040204" pitchFamily="50" charset="-128"/>
                <a:ea typeface="Meiryo UI" panose="020B0604030504040204" pitchFamily="50" charset="-128"/>
              </a:rPr>
              <a:t>により日本人</a:t>
            </a:r>
            <a:r>
              <a:rPr kumimoji="1" lang="ja-JP" altLang="en-US" sz="3200" dirty="0">
                <a:latin typeface="Meiryo UI" panose="020B0604030504040204" pitchFamily="50" charset="-128"/>
                <a:ea typeface="Meiryo UI" panose="020B0604030504040204" pitchFamily="50" charset="-128"/>
              </a:rPr>
              <a:t>であると評定された顔 </a:t>
            </a:r>
            <a:r>
              <a:rPr kumimoji="1" lang="en-US" altLang="ja-JP" sz="3200" dirty="0">
                <a:latin typeface="Meiryo UI" panose="020B0604030504040204" pitchFamily="50" charset="-128"/>
                <a:ea typeface="Meiryo UI" panose="020B0604030504040204" pitchFamily="50" charset="-128"/>
              </a:rPr>
              <a:t>1498 </a:t>
            </a:r>
            <a:r>
              <a:rPr kumimoji="1" lang="ja-JP" altLang="en-US" sz="3200" dirty="0">
                <a:latin typeface="Meiryo UI" panose="020B0604030504040204" pitchFamily="50" charset="-128"/>
                <a:ea typeface="Meiryo UI" panose="020B0604030504040204" pitchFamily="50" charset="-128"/>
              </a:rPr>
              <a:t>枚と同数の非日本人顔を識別器の学習用画像として得た</a:t>
            </a:r>
            <a:r>
              <a:rPr kumimoji="1" lang="en-US" altLang="ja-JP" sz="3200" dirty="0">
                <a:latin typeface="Meiryo UI" panose="020B0604030504040204" pitchFamily="50" charset="-128"/>
                <a:ea typeface="Meiryo UI" panose="020B0604030504040204" pitchFamily="50" charset="-128"/>
              </a:rPr>
              <a:t>.</a:t>
            </a:r>
          </a:p>
        </p:txBody>
      </p:sp>
      <p:sp>
        <p:nvSpPr>
          <p:cNvPr id="44" name="テキスト ボックス 43">
            <a:extLst>
              <a:ext uri="{FF2B5EF4-FFF2-40B4-BE49-F238E27FC236}">
                <a16:creationId xmlns:a16="http://schemas.microsoft.com/office/drawing/2014/main" id="{683B4975-922D-4041-8196-22451F2044D3}"/>
              </a:ext>
            </a:extLst>
          </p:cNvPr>
          <p:cNvSpPr txBox="1"/>
          <p:nvPr/>
        </p:nvSpPr>
        <p:spPr>
          <a:xfrm>
            <a:off x="1112889" y="27876952"/>
            <a:ext cx="13238461" cy="1138773"/>
          </a:xfrm>
          <a:prstGeom prst="rect">
            <a:avLst/>
          </a:prstGeom>
          <a:noFill/>
        </p:spPr>
        <p:txBody>
          <a:bodyPr wrap="square" rtlCol="0">
            <a:spAutoFit/>
          </a:bodyPr>
          <a:lstStyle/>
          <a:p>
            <a:r>
              <a:rPr kumimoji="1" lang="en-US" altLang="ja-JP" sz="3600" b="1" dirty="0">
                <a:solidFill>
                  <a:srgbClr val="C00000"/>
                </a:solidFill>
                <a:latin typeface="Meiryo UI" panose="020B0604030504040204" pitchFamily="50" charset="-128"/>
                <a:ea typeface="Meiryo UI" panose="020B0604030504040204" pitchFamily="50" charset="-128"/>
              </a:rPr>
              <a:t>3. </a:t>
            </a:r>
            <a:r>
              <a:rPr kumimoji="1" lang="ja-JP" altLang="en-US" sz="3600" b="1" dirty="0">
                <a:solidFill>
                  <a:srgbClr val="C00000"/>
                </a:solidFill>
                <a:latin typeface="Meiryo UI" panose="020B0604030504040204" pitchFamily="50" charset="-128"/>
                <a:ea typeface="Meiryo UI" panose="020B0604030504040204" pitchFamily="50" charset="-128"/>
              </a:rPr>
              <a:t>日本人顔識別器の作成</a:t>
            </a:r>
            <a:endParaRPr kumimoji="1" lang="en-US" altLang="ja-JP" sz="3600" b="1" dirty="0">
              <a:solidFill>
                <a:srgbClr val="C00000"/>
              </a:solidFill>
              <a:latin typeface="Meiryo UI" panose="020B0604030504040204" pitchFamily="50" charset="-128"/>
              <a:ea typeface="Meiryo UI" panose="020B0604030504040204" pitchFamily="50" charset="-128"/>
            </a:endParaRPr>
          </a:p>
          <a:p>
            <a:r>
              <a:rPr kumimoji="1" lang="en-US" altLang="ja-JP" sz="3200" dirty="0" err="1">
                <a:latin typeface="Meiryo UI" panose="020B0604030504040204" pitchFamily="50" charset="-128"/>
                <a:ea typeface="Meiryo UI" panose="020B0604030504040204" pitchFamily="50" charset="-128"/>
              </a:rPr>
              <a:t>MobileNet</a:t>
            </a:r>
            <a:r>
              <a:rPr kumimoji="1" lang="en-US" altLang="ja-JP" sz="3200" dirty="0">
                <a:latin typeface="Meiryo UI" panose="020B0604030504040204" pitchFamily="50" charset="-128"/>
                <a:ea typeface="Meiryo UI" panose="020B0604030504040204" pitchFamily="50" charset="-128"/>
              </a:rPr>
              <a:t> v2 </a:t>
            </a:r>
            <a:r>
              <a:rPr kumimoji="1" lang="ja-JP" altLang="en-US" sz="3200" dirty="0">
                <a:latin typeface="Meiryo UI" panose="020B0604030504040204" pitchFamily="50" charset="-128"/>
                <a:ea typeface="Meiryo UI" panose="020B0604030504040204" pitchFamily="50" charset="-128"/>
              </a:rPr>
              <a:t>をベースモデルとして</a:t>
            </a:r>
            <a:r>
              <a:rPr kumimoji="1" lang="ja-JP" altLang="en-US" sz="3200">
                <a:latin typeface="Meiryo UI" panose="020B0604030504040204" pitchFamily="50" charset="-128"/>
                <a:ea typeface="Meiryo UI" panose="020B0604030504040204" pitchFamily="50" charset="-128"/>
              </a:rPr>
              <a:t>転移学習による日本人</a:t>
            </a:r>
            <a:r>
              <a:rPr kumimoji="1" lang="ja-JP" altLang="en-US" sz="3200" dirty="0">
                <a:latin typeface="Meiryo UI" panose="020B0604030504040204" pitchFamily="50" charset="-128"/>
                <a:ea typeface="Meiryo UI" panose="020B0604030504040204" pitchFamily="50" charset="-128"/>
              </a:rPr>
              <a:t>顔識別器を作成した</a:t>
            </a:r>
            <a:r>
              <a:rPr kumimoji="1" lang="en-US" altLang="ja-JP" sz="3200" dirty="0">
                <a:latin typeface="Meiryo UI" panose="020B0604030504040204" pitchFamily="50" charset="-128"/>
                <a:ea typeface="Meiryo UI" panose="020B0604030504040204" pitchFamily="50" charset="-128"/>
              </a:rPr>
              <a:t>.</a:t>
            </a:r>
          </a:p>
        </p:txBody>
      </p:sp>
      <p:sp>
        <p:nvSpPr>
          <p:cNvPr id="47" name="テキスト ボックス 46">
            <a:extLst>
              <a:ext uri="{FF2B5EF4-FFF2-40B4-BE49-F238E27FC236}">
                <a16:creationId xmlns:a16="http://schemas.microsoft.com/office/drawing/2014/main" id="{C8AFA362-1E74-4820-902C-57750B8CB177}"/>
              </a:ext>
            </a:extLst>
          </p:cNvPr>
          <p:cNvSpPr txBox="1"/>
          <p:nvPr/>
        </p:nvSpPr>
        <p:spPr>
          <a:xfrm>
            <a:off x="15921945" y="2713562"/>
            <a:ext cx="3075392" cy="923330"/>
          </a:xfrm>
          <a:prstGeom prst="rect">
            <a:avLst/>
          </a:prstGeom>
          <a:noFill/>
        </p:spPr>
        <p:txBody>
          <a:bodyPr wrap="square" rtlCol="0">
            <a:spAutoFit/>
          </a:bodyPr>
          <a:lstStyle/>
          <a:p>
            <a:r>
              <a:rPr kumimoji="1" lang="en-US" altLang="ja-JP" sz="5400" b="1" dirty="0">
                <a:solidFill>
                  <a:schemeClr val="accent1">
                    <a:lumMod val="50000"/>
                  </a:schemeClr>
                </a:solidFill>
              </a:rPr>
              <a:t>Results</a:t>
            </a:r>
            <a:endParaRPr kumimoji="1" lang="ja-JP" altLang="en-US" sz="5400" b="1" dirty="0">
              <a:solidFill>
                <a:schemeClr val="accent1">
                  <a:lumMod val="50000"/>
                </a:schemeClr>
              </a:solidFill>
            </a:endParaRPr>
          </a:p>
        </p:txBody>
      </p:sp>
      <p:sp>
        <p:nvSpPr>
          <p:cNvPr id="48" name="テキスト ボックス 47">
            <a:extLst>
              <a:ext uri="{FF2B5EF4-FFF2-40B4-BE49-F238E27FC236}">
                <a16:creationId xmlns:a16="http://schemas.microsoft.com/office/drawing/2014/main" id="{D4327FD5-67AD-4400-9C1D-63447BE27B07}"/>
              </a:ext>
            </a:extLst>
          </p:cNvPr>
          <p:cNvSpPr txBox="1"/>
          <p:nvPr/>
        </p:nvSpPr>
        <p:spPr>
          <a:xfrm>
            <a:off x="15712260" y="4121307"/>
            <a:ext cx="5603208" cy="7478970"/>
          </a:xfrm>
          <a:prstGeom prst="rect">
            <a:avLst/>
          </a:prstGeom>
          <a:noFill/>
        </p:spPr>
        <p:txBody>
          <a:bodyPr wrap="square">
            <a:spAutoFit/>
          </a:bodyPr>
          <a:lstStyle/>
          <a:p>
            <a:r>
              <a:rPr kumimoji="1" lang="en-US" altLang="ja-JP" sz="3200" b="1" dirty="0">
                <a:solidFill>
                  <a:srgbClr val="C00000"/>
                </a:solidFill>
                <a:latin typeface="Meiryo UI" panose="020B0604030504040204" pitchFamily="50" charset="-128"/>
                <a:ea typeface="Meiryo UI" panose="020B0604030504040204" pitchFamily="50" charset="-128"/>
              </a:rPr>
              <a:t>1. </a:t>
            </a:r>
            <a:r>
              <a:rPr kumimoji="1" lang="ja-JP" altLang="en-US" sz="3200" b="1">
                <a:solidFill>
                  <a:srgbClr val="C00000"/>
                </a:solidFill>
                <a:latin typeface="Meiryo UI" panose="020B0604030504040204" pitchFamily="50" charset="-128"/>
                <a:ea typeface="Meiryo UI" panose="020B0604030504040204" pitchFamily="50" charset="-128"/>
              </a:rPr>
              <a:t>識別機の性能</a:t>
            </a:r>
            <a:endParaRPr kumimoji="1" lang="en-US" altLang="ja-JP" sz="3200" b="1" dirty="0">
              <a:solidFill>
                <a:srgbClr val="C00000"/>
              </a:solidFill>
              <a:latin typeface="Meiryo UI" panose="020B0604030504040204" pitchFamily="50" charset="-128"/>
              <a:ea typeface="Meiryo UI" panose="020B0604030504040204" pitchFamily="50" charset="-128"/>
            </a:endParaRPr>
          </a:p>
          <a:p>
            <a:r>
              <a:rPr lang="ja-JP" altLang="en-US" sz="3200">
                <a:latin typeface="Meiryo UI" panose="020B0604030504040204" pitchFamily="50" charset="-128"/>
                <a:ea typeface="Meiryo UI" panose="020B0604030504040204" pitchFamily="50" charset="-128"/>
              </a:rPr>
              <a:t>作成</a:t>
            </a:r>
            <a:r>
              <a:rPr lang="ja-JP" altLang="en-US" sz="3200" dirty="0">
                <a:latin typeface="Meiryo UI" panose="020B0604030504040204" pitchFamily="50" charset="-128"/>
                <a:ea typeface="Meiryo UI" panose="020B0604030504040204" pitchFamily="50" charset="-128"/>
              </a:rPr>
              <a:t>した識別器</a:t>
            </a:r>
            <a:r>
              <a:rPr lang="ja-JP" altLang="en-US" sz="3200">
                <a:latin typeface="Meiryo UI" panose="020B0604030504040204" pitchFamily="50" charset="-128"/>
                <a:ea typeface="Meiryo UI" panose="020B0604030504040204" pitchFamily="50" charset="-128"/>
              </a:rPr>
              <a:t>は図</a:t>
            </a:r>
            <a:r>
              <a:rPr lang="en-US" altLang="ja-JP" sz="3200" dirty="0">
                <a:latin typeface="Meiryo UI" panose="020B0604030504040204" pitchFamily="50" charset="-128"/>
                <a:ea typeface="Meiryo UI" panose="020B0604030504040204" pitchFamily="50" charset="-128"/>
              </a:rPr>
              <a:t>4</a:t>
            </a:r>
            <a:r>
              <a:rPr lang="ja-JP" altLang="en-US" sz="3200">
                <a:latin typeface="Meiryo UI" panose="020B0604030504040204" pitchFamily="50" charset="-128"/>
                <a:ea typeface="Meiryo UI" panose="020B0604030504040204" pitchFamily="50" charset="-128"/>
              </a:rPr>
              <a:t>で示す学習曲線を示し（上段</a:t>
            </a:r>
            <a:r>
              <a:rPr lang="en-US" altLang="ja-JP" sz="3200" dirty="0">
                <a:latin typeface="Meiryo UI" panose="020B0604030504040204" pitchFamily="50" charset="-128"/>
                <a:ea typeface="Meiryo UI" panose="020B0604030504040204" pitchFamily="50" charset="-128"/>
              </a:rPr>
              <a:t>: </a:t>
            </a:r>
            <a:r>
              <a:rPr lang="ja-JP" altLang="en-US" sz="3200">
                <a:latin typeface="Meiryo UI" panose="020B0604030504040204" pitchFamily="50" charset="-128"/>
                <a:ea typeface="Meiryo UI" panose="020B0604030504040204" pitchFamily="50" charset="-128"/>
              </a:rPr>
              <a:t>正答率</a:t>
            </a:r>
            <a:r>
              <a:rPr lang="en-US" altLang="ja-JP" sz="3200" dirty="0">
                <a:latin typeface="Meiryo UI" panose="020B0604030504040204" pitchFamily="50" charset="-128"/>
                <a:ea typeface="Meiryo UI" panose="020B0604030504040204" pitchFamily="50" charset="-128"/>
              </a:rPr>
              <a:t>; </a:t>
            </a:r>
            <a:r>
              <a:rPr lang="ja-JP" altLang="en-US" sz="3200">
                <a:latin typeface="Meiryo UI" panose="020B0604030504040204" pitchFamily="50" charset="-128"/>
                <a:ea typeface="Meiryo UI" panose="020B0604030504040204" pitchFamily="50" charset="-128"/>
              </a:rPr>
              <a:t>下段</a:t>
            </a:r>
            <a:r>
              <a:rPr lang="en-US" altLang="ja-JP" sz="3200" dirty="0">
                <a:latin typeface="Meiryo UI" panose="020B0604030504040204" pitchFamily="50" charset="-128"/>
                <a:ea typeface="Meiryo UI" panose="020B0604030504040204" pitchFamily="50" charset="-128"/>
              </a:rPr>
              <a:t>: </a:t>
            </a:r>
            <a:r>
              <a:rPr lang="ja-JP" altLang="en-US" sz="3200">
                <a:latin typeface="Meiryo UI" panose="020B0604030504040204" pitchFamily="50" charset="-128"/>
                <a:ea typeface="Meiryo UI" panose="020B0604030504040204" pitchFamily="50" charset="-128"/>
              </a:rPr>
              <a:t>損失関数</a:t>
            </a:r>
            <a:r>
              <a:rPr lang="en-US" altLang="ja-JP" sz="3200" dirty="0">
                <a:latin typeface="Meiryo UI" panose="020B0604030504040204" pitchFamily="50" charset="-128"/>
                <a:ea typeface="Meiryo UI" panose="020B0604030504040204" pitchFamily="50" charset="-128"/>
              </a:rPr>
              <a:t>),</a:t>
            </a:r>
            <a:r>
              <a:rPr lang="ja-JP" altLang="en-US" sz="3200">
                <a:latin typeface="Meiryo UI" panose="020B0604030504040204" pitchFamily="50" charset="-128"/>
                <a:ea typeface="Meiryo UI" panose="020B0604030504040204" pitchFamily="50" charset="-128"/>
              </a:rPr>
              <a:t>正答率、損失関数共に過学習はみられなかった</a:t>
            </a:r>
            <a:r>
              <a:rPr lang="en-US" altLang="ja-JP" sz="3200" dirty="0">
                <a:latin typeface="Meiryo UI" panose="020B0604030504040204" pitchFamily="50" charset="-128"/>
                <a:ea typeface="Meiryo UI" panose="020B0604030504040204" pitchFamily="50" charset="-128"/>
              </a:rPr>
              <a:t>. 20epochs</a:t>
            </a:r>
            <a:r>
              <a:rPr lang="ja-JP" altLang="en-US" sz="3200">
                <a:latin typeface="Meiryo UI" panose="020B0604030504040204" pitchFamily="50" charset="-128"/>
                <a:ea typeface="Meiryo UI" panose="020B0604030504040204" pitchFamily="50" charset="-128"/>
              </a:rPr>
              <a:t>の学習後</a:t>
            </a:r>
            <a:r>
              <a:rPr lang="en-US" altLang="ja-JP" sz="3200" dirty="0">
                <a:latin typeface="Meiryo UI" panose="020B0604030504040204" pitchFamily="50" charset="-128"/>
                <a:ea typeface="Meiryo UI" panose="020B0604030504040204" pitchFamily="50" charset="-128"/>
              </a:rPr>
              <a:t>86.2%</a:t>
            </a:r>
            <a:r>
              <a:rPr lang="ja-JP" altLang="en-US" sz="3200" dirty="0">
                <a:latin typeface="Meiryo UI" panose="020B0604030504040204" pitchFamily="50" charset="-128"/>
                <a:ea typeface="Meiryo UI" panose="020B0604030504040204" pitchFamily="50" charset="-128"/>
              </a:rPr>
              <a:t>の正答率で日本人顔の識別が可能で</a:t>
            </a:r>
            <a:r>
              <a:rPr lang="ja-JP" altLang="en-US" sz="3200">
                <a:latin typeface="Meiryo UI" panose="020B0604030504040204" pitchFamily="50" charset="-128"/>
                <a:ea typeface="Meiryo UI" panose="020B0604030504040204" pitchFamily="50" charset="-128"/>
              </a:rPr>
              <a:t>あった</a:t>
            </a:r>
            <a:r>
              <a:rPr lang="en-US" altLang="ja-JP" sz="3200" dirty="0">
                <a:latin typeface="Meiryo UI" panose="020B0604030504040204" pitchFamily="50" charset="-128"/>
                <a:ea typeface="Meiryo UI" panose="020B0604030504040204" pitchFamily="50" charset="-128"/>
              </a:rPr>
              <a:t>.</a:t>
            </a:r>
          </a:p>
          <a:p>
            <a:r>
              <a:rPr lang="ja-JP" altLang="en-US" sz="3200">
                <a:latin typeface="Meiryo UI" panose="020B0604030504040204" pitchFamily="50" charset="-128"/>
                <a:ea typeface="Meiryo UI" panose="020B0604030504040204" pitchFamily="50" charset="-128"/>
              </a:rPr>
              <a:t>　今後教師データを追加することで生成器の識別率が更に向上する可能性が示唆された</a:t>
            </a:r>
            <a:r>
              <a:rPr lang="en-US" altLang="ja-JP" sz="3200" dirty="0">
                <a:latin typeface="Meiryo UI" panose="020B0604030504040204" pitchFamily="50" charset="-128"/>
                <a:ea typeface="Meiryo UI" panose="020B0604030504040204" pitchFamily="50" charset="-128"/>
              </a:rPr>
              <a:t>.</a:t>
            </a:r>
          </a:p>
          <a:p>
            <a:r>
              <a:rPr lang="ja-JP" altLang="en-US" sz="3200">
                <a:latin typeface="Meiryo UI" panose="020B0604030504040204" pitchFamily="50" charset="-128"/>
                <a:ea typeface="Meiryo UI" panose="020B0604030504040204" pitchFamily="50" charset="-128"/>
              </a:rPr>
              <a:t>　同様に男女顔を識別する識別機も作成し日本人男性顔及び日本人女性顔データベースを個別に作成することを試みた</a:t>
            </a:r>
            <a:r>
              <a:rPr kumimoji="1" lang="en-US" altLang="ja-JP" sz="3200" dirty="0">
                <a:latin typeface="Meiryo UI" panose="020B0604030504040204" pitchFamily="50" charset="-128"/>
                <a:ea typeface="Meiryo UI" panose="020B0604030504040204" pitchFamily="50" charset="-128"/>
              </a:rPr>
              <a:t>.</a:t>
            </a:r>
            <a:endParaRPr lang="ja-JP" altLang="en-US" sz="3200" dirty="0">
              <a:latin typeface="Meiryo UI" panose="020B0604030504040204" pitchFamily="50" charset="-128"/>
              <a:ea typeface="Meiryo UI" panose="020B0604030504040204" pitchFamily="50" charset="-128"/>
            </a:endParaRPr>
          </a:p>
        </p:txBody>
      </p:sp>
      <p:cxnSp>
        <p:nvCxnSpPr>
          <p:cNvPr id="49" name="直線コネクタ 48">
            <a:extLst>
              <a:ext uri="{FF2B5EF4-FFF2-40B4-BE49-F238E27FC236}">
                <a16:creationId xmlns:a16="http://schemas.microsoft.com/office/drawing/2014/main" id="{CC76128B-6EB8-4F72-A741-965447E6F290}"/>
              </a:ext>
            </a:extLst>
          </p:cNvPr>
          <p:cNvCxnSpPr>
            <a:cxnSpLocks/>
          </p:cNvCxnSpPr>
          <p:nvPr/>
        </p:nvCxnSpPr>
        <p:spPr>
          <a:xfrm>
            <a:off x="15921945" y="3564000"/>
            <a:ext cx="13500000" cy="0"/>
          </a:xfrm>
          <a:prstGeom prst="line">
            <a:avLst/>
          </a:prstGeom>
          <a:ln w="1016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0CC36E89-E58E-4EF4-B6E9-341A6D8A3A7E}"/>
              </a:ext>
            </a:extLst>
          </p:cNvPr>
          <p:cNvSpPr txBox="1"/>
          <p:nvPr/>
        </p:nvSpPr>
        <p:spPr>
          <a:xfrm>
            <a:off x="987248" y="24734765"/>
            <a:ext cx="6391783" cy="523220"/>
          </a:xfrm>
          <a:prstGeom prst="rect">
            <a:avLst/>
          </a:prstGeom>
          <a:noFill/>
        </p:spPr>
        <p:txBody>
          <a:bodyPr wrap="square">
            <a:spAutoFit/>
          </a:bodyPr>
          <a:lstStyle/>
          <a:p>
            <a:r>
              <a:rPr lang="ja-JP" altLang="en-US" sz="2800">
                <a:latin typeface="Meiryo UI" panose="020B0604030504040204" pitchFamily="50" charset="-128"/>
                <a:ea typeface="Meiryo UI" panose="020B0604030504040204" pitchFamily="50" charset="-128"/>
              </a:rPr>
              <a:t>図</a:t>
            </a:r>
            <a:r>
              <a:rPr lang="en-US" altLang="ja-JP" sz="2800" dirty="0">
                <a:latin typeface="Meiryo UI" panose="020B0604030504040204" pitchFamily="50" charset="-128"/>
                <a:ea typeface="Meiryo UI" panose="020B0604030504040204" pitchFamily="50" charset="-128"/>
              </a:rPr>
              <a:t>2 GAN</a:t>
            </a:r>
            <a:r>
              <a:rPr lang="ja-JP" altLang="en-US" sz="2800" dirty="0">
                <a:latin typeface="Meiryo UI" panose="020B0604030504040204" pitchFamily="50" charset="-128"/>
                <a:ea typeface="Meiryo UI" panose="020B0604030504040204" pitchFamily="50" charset="-128"/>
              </a:rPr>
              <a:t>の概要</a:t>
            </a:r>
            <a:endParaRPr lang="en-US" altLang="ja-JP" sz="2800" dirty="0">
              <a:latin typeface="Meiryo UI" panose="020B0604030504040204" pitchFamily="50" charset="-128"/>
              <a:ea typeface="Meiryo UI" panose="020B0604030504040204" pitchFamily="50" charset="-128"/>
            </a:endParaRPr>
          </a:p>
        </p:txBody>
      </p:sp>
      <p:pic>
        <p:nvPicPr>
          <p:cNvPr id="27" name="図 26">
            <a:extLst>
              <a:ext uri="{FF2B5EF4-FFF2-40B4-BE49-F238E27FC236}">
                <a16:creationId xmlns:a16="http://schemas.microsoft.com/office/drawing/2014/main" id="{ADAF1837-76C2-4096-8569-E52617313B3C}"/>
              </a:ext>
            </a:extLst>
          </p:cNvPr>
          <p:cNvPicPr>
            <a:picLocks noChangeAspect="1"/>
          </p:cNvPicPr>
          <p:nvPr/>
        </p:nvPicPr>
        <p:blipFill>
          <a:blip r:embed="rId3"/>
          <a:stretch>
            <a:fillRect/>
          </a:stretch>
        </p:blipFill>
        <p:spPr>
          <a:xfrm>
            <a:off x="1641639" y="20078355"/>
            <a:ext cx="10254035" cy="4412259"/>
          </a:xfrm>
          <a:prstGeom prst="rect">
            <a:avLst/>
          </a:prstGeom>
        </p:spPr>
      </p:pic>
      <p:pic>
        <p:nvPicPr>
          <p:cNvPr id="31" name="図 30">
            <a:extLst>
              <a:ext uri="{FF2B5EF4-FFF2-40B4-BE49-F238E27FC236}">
                <a16:creationId xmlns:a16="http://schemas.microsoft.com/office/drawing/2014/main" id="{05032136-481B-43B2-A81F-D21710C92A1D}"/>
              </a:ext>
            </a:extLst>
          </p:cNvPr>
          <p:cNvPicPr>
            <a:picLocks noChangeAspect="1"/>
          </p:cNvPicPr>
          <p:nvPr/>
        </p:nvPicPr>
        <p:blipFill>
          <a:blip r:embed="rId4"/>
          <a:stretch>
            <a:fillRect/>
          </a:stretch>
        </p:blipFill>
        <p:spPr>
          <a:xfrm>
            <a:off x="741068" y="11080656"/>
            <a:ext cx="13555987" cy="6120528"/>
          </a:xfrm>
          <a:prstGeom prst="rect">
            <a:avLst/>
          </a:prstGeom>
        </p:spPr>
      </p:pic>
      <p:sp>
        <p:nvSpPr>
          <p:cNvPr id="4" name="テキスト ボックス 3">
            <a:extLst>
              <a:ext uri="{FF2B5EF4-FFF2-40B4-BE49-F238E27FC236}">
                <a16:creationId xmlns:a16="http://schemas.microsoft.com/office/drawing/2014/main" id="{1963BDA5-5D80-43E4-9184-E31EAD51C30E}"/>
              </a:ext>
            </a:extLst>
          </p:cNvPr>
          <p:cNvSpPr txBox="1"/>
          <p:nvPr/>
        </p:nvSpPr>
        <p:spPr>
          <a:xfrm>
            <a:off x="4626380" y="31785909"/>
            <a:ext cx="3790564" cy="400110"/>
          </a:xfrm>
          <a:prstGeom prst="rect">
            <a:avLst/>
          </a:prstGeom>
          <a:noFill/>
        </p:spPr>
        <p:txBody>
          <a:bodyPr wrap="square" rtlCol="0">
            <a:spAutoFit/>
          </a:bodyPr>
          <a:lstStyle/>
          <a:p>
            <a:r>
              <a:rPr kumimoji="1" lang="en-US" altLang="ja-JP" sz="2000" dirty="0"/>
              <a:t>Base model (</a:t>
            </a:r>
            <a:r>
              <a:rPr kumimoji="1" lang="en-US" altLang="ja-JP" sz="2000" dirty="0" err="1"/>
              <a:t>MobileNet</a:t>
            </a:r>
            <a:r>
              <a:rPr kumimoji="1" lang="en-US" altLang="ja-JP" sz="2000" dirty="0"/>
              <a:t> v2)</a:t>
            </a:r>
            <a:endParaRPr kumimoji="1" lang="ja-JP" altLang="en-US" sz="2000" dirty="0"/>
          </a:p>
        </p:txBody>
      </p:sp>
      <p:sp>
        <p:nvSpPr>
          <p:cNvPr id="6" name="左中かっこ 5">
            <a:extLst>
              <a:ext uri="{FF2B5EF4-FFF2-40B4-BE49-F238E27FC236}">
                <a16:creationId xmlns:a16="http://schemas.microsoft.com/office/drawing/2014/main" id="{9289673C-7113-468D-A86F-A1FA1F9C1774}"/>
              </a:ext>
            </a:extLst>
          </p:cNvPr>
          <p:cNvSpPr/>
          <p:nvPr/>
        </p:nvSpPr>
        <p:spPr>
          <a:xfrm rot="5400000">
            <a:off x="5400435" y="28150398"/>
            <a:ext cx="419097" cy="8610394"/>
          </a:xfrm>
          <a:prstGeom prst="leftBrace">
            <a:avLst>
              <a:gd name="adj1" fmla="val 0"/>
              <a:gd name="adj2" fmla="val 51365"/>
            </a:avLst>
          </a:prstGeom>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sp>
        <p:nvSpPr>
          <p:cNvPr id="36" name="左中かっこ 35">
            <a:extLst>
              <a:ext uri="{FF2B5EF4-FFF2-40B4-BE49-F238E27FC236}">
                <a16:creationId xmlns:a16="http://schemas.microsoft.com/office/drawing/2014/main" id="{8AF13E5B-4A06-4EE1-8901-19C14F3FF636}"/>
              </a:ext>
            </a:extLst>
          </p:cNvPr>
          <p:cNvSpPr/>
          <p:nvPr/>
        </p:nvSpPr>
        <p:spPr>
          <a:xfrm rot="5400000">
            <a:off x="10309825" y="32081002"/>
            <a:ext cx="419095" cy="731177"/>
          </a:xfrm>
          <a:prstGeom prst="leftBrace">
            <a:avLst>
              <a:gd name="adj1" fmla="val 0"/>
              <a:gd name="adj2" fmla="val 51365"/>
            </a:avLst>
          </a:prstGeom>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sp>
        <p:nvSpPr>
          <p:cNvPr id="39" name="テキスト ボックス 38">
            <a:extLst>
              <a:ext uri="{FF2B5EF4-FFF2-40B4-BE49-F238E27FC236}">
                <a16:creationId xmlns:a16="http://schemas.microsoft.com/office/drawing/2014/main" id="{133DC89E-5EA3-4EFD-889C-5073DFA1B715}"/>
              </a:ext>
            </a:extLst>
          </p:cNvPr>
          <p:cNvSpPr txBox="1"/>
          <p:nvPr/>
        </p:nvSpPr>
        <p:spPr>
          <a:xfrm>
            <a:off x="9366369" y="31816342"/>
            <a:ext cx="2153161" cy="400110"/>
          </a:xfrm>
          <a:prstGeom prst="rect">
            <a:avLst/>
          </a:prstGeom>
          <a:noFill/>
        </p:spPr>
        <p:txBody>
          <a:bodyPr wrap="square" rtlCol="0">
            <a:spAutoFit/>
          </a:bodyPr>
          <a:lstStyle/>
          <a:p>
            <a:pPr algn="ctr"/>
            <a:r>
              <a:rPr kumimoji="1" lang="en-US" altLang="ja-JP" sz="2000" dirty="0"/>
              <a:t>Prediction layer</a:t>
            </a:r>
            <a:endParaRPr kumimoji="1" lang="ja-JP" altLang="en-US" sz="2000" dirty="0"/>
          </a:p>
        </p:txBody>
      </p:sp>
      <p:cxnSp>
        <p:nvCxnSpPr>
          <p:cNvPr id="12" name="直線矢印コネクタ 11">
            <a:extLst>
              <a:ext uri="{FF2B5EF4-FFF2-40B4-BE49-F238E27FC236}">
                <a16:creationId xmlns:a16="http://schemas.microsoft.com/office/drawing/2014/main" id="{E3D62A69-21E3-48C7-9058-16742D8C045B}"/>
              </a:ext>
            </a:extLst>
          </p:cNvPr>
          <p:cNvCxnSpPr/>
          <p:nvPr/>
        </p:nvCxnSpPr>
        <p:spPr>
          <a:xfrm>
            <a:off x="11092508" y="35479600"/>
            <a:ext cx="879231"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テキスト ボックス 12">
            <a:extLst>
              <a:ext uri="{FF2B5EF4-FFF2-40B4-BE49-F238E27FC236}">
                <a16:creationId xmlns:a16="http://schemas.microsoft.com/office/drawing/2014/main" id="{BFD19AF6-6DA4-4070-8846-A3D2670DF75D}"/>
              </a:ext>
            </a:extLst>
          </p:cNvPr>
          <p:cNvSpPr txBox="1"/>
          <p:nvPr/>
        </p:nvSpPr>
        <p:spPr>
          <a:xfrm>
            <a:off x="11533097" y="34879435"/>
            <a:ext cx="3452173" cy="1200329"/>
          </a:xfrm>
          <a:prstGeom prst="rect">
            <a:avLst/>
          </a:prstGeom>
          <a:noFill/>
        </p:spPr>
        <p:txBody>
          <a:bodyPr wrap="square" rtlCol="0">
            <a:spAutoFit/>
          </a:bodyPr>
          <a:lstStyle/>
          <a:p>
            <a:pPr algn="ctr"/>
            <a:r>
              <a:rPr kumimoji="1" lang="en-US" altLang="ja-JP" sz="2400" b="1" dirty="0"/>
              <a:t>Japanese</a:t>
            </a:r>
          </a:p>
          <a:p>
            <a:pPr algn="ctr"/>
            <a:r>
              <a:rPr kumimoji="1" lang="en-US" altLang="ja-JP" sz="2400" b="1" dirty="0"/>
              <a:t>or</a:t>
            </a:r>
          </a:p>
          <a:p>
            <a:pPr algn="ctr"/>
            <a:r>
              <a:rPr kumimoji="1" lang="en-US" altLang="ja-JP" sz="2400" b="1" dirty="0"/>
              <a:t>Non-Japanese</a:t>
            </a:r>
            <a:endParaRPr kumimoji="1" lang="ja-JP" altLang="en-US" sz="2400" b="1" dirty="0"/>
          </a:p>
        </p:txBody>
      </p:sp>
      <p:sp>
        <p:nvSpPr>
          <p:cNvPr id="45" name="テキスト ボックス 44">
            <a:extLst>
              <a:ext uri="{FF2B5EF4-FFF2-40B4-BE49-F238E27FC236}">
                <a16:creationId xmlns:a16="http://schemas.microsoft.com/office/drawing/2014/main" id="{BAA231F4-CC85-483B-BAB4-3A0C05EAA2F8}"/>
              </a:ext>
            </a:extLst>
          </p:cNvPr>
          <p:cNvSpPr txBox="1"/>
          <p:nvPr/>
        </p:nvSpPr>
        <p:spPr>
          <a:xfrm>
            <a:off x="1110831" y="38358189"/>
            <a:ext cx="6391783" cy="523220"/>
          </a:xfrm>
          <a:prstGeom prst="rect">
            <a:avLst/>
          </a:prstGeom>
          <a:noFill/>
        </p:spPr>
        <p:txBody>
          <a:bodyPr wrap="square">
            <a:spAutoFit/>
          </a:bodyPr>
          <a:lstStyle/>
          <a:p>
            <a:r>
              <a:rPr lang="ja-JP" altLang="en-US" sz="2800">
                <a:latin typeface="Meiryo UI" panose="020B0604030504040204" pitchFamily="50" charset="-128"/>
                <a:ea typeface="Meiryo UI" panose="020B0604030504040204" pitchFamily="50" charset="-128"/>
              </a:rPr>
              <a:t>図</a:t>
            </a:r>
            <a:r>
              <a:rPr lang="en-US" altLang="ja-JP" sz="2800" dirty="0">
                <a:latin typeface="Meiryo UI" panose="020B0604030504040204" pitchFamily="50" charset="-128"/>
                <a:ea typeface="Meiryo UI" panose="020B0604030504040204" pitchFamily="50" charset="-128"/>
              </a:rPr>
              <a:t>3 </a:t>
            </a:r>
            <a:r>
              <a:rPr lang="ja-JP" altLang="en-US" sz="2800" dirty="0">
                <a:latin typeface="Meiryo UI" panose="020B0604030504040204" pitchFamily="50" charset="-128"/>
                <a:ea typeface="Meiryo UI" panose="020B0604030504040204" pitchFamily="50" charset="-128"/>
              </a:rPr>
              <a:t>日本人顔</a:t>
            </a:r>
            <a:r>
              <a:rPr lang="ja-JP" altLang="en-US" sz="2800">
                <a:latin typeface="Meiryo UI" panose="020B0604030504040204" pitchFamily="50" charset="-128"/>
                <a:ea typeface="Meiryo UI" panose="020B0604030504040204" pitchFamily="50" charset="-128"/>
              </a:rPr>
              <a:t>識別器の構造</a:t>
            </a:r>
            <a:endParaRPr lang="en-US" altLang="ja-JP" sz="2800" dirty="0">
              <a:latin typeface="Meiryo UI" panose="020B0604030504040204" pitchFamily="50" charset="-128"/>
              <a:ea typeface="Meiryo UI" panose="020B0604030504040204" pitchFamily="50" charset="-128"/>
            </a:endParaRPr>
          </a:p>
        </p:txBody>
      </p:sp>
      <mc:AlternateContent xmlns:mc="http://schemas.openxmlformats.org/markup-compatibility/2006" xmlns:a14="http://schemas.microsoft.com/office/drawing/2010/main">
        <mc:Choice Requires="a14">
          <p:sp>
            <p:nvSpPr>
              <p:cNvPr id="46" name="テキスト ボックス 45">
                <a:extLst>
                  <a:ext uri="{FF2B5EF4-FFF2-40B4-BE49-F238E27FC236}">
                    <a16:creationId xmlns:a16="http://schemas.microsoft.com/office/drawing/2014/main" id="{198402A7-BDA6-4EF4-92AA-6E2FE3A50998}"/>
                  </a:ext>
                </a:extLst>
              </p:cNvPr>
              <p:cNvSpPr txBox="1"/>
              <p:nvPr/>
            </p:nvSpPr>
            <p:spPr>
              <a:xfrm>
                <a:off x="1068895" y="29550643"/>
                <a:ext cx="12960000" cy="1815882"/>
              </a:xfrm>
              <a:prstGeom prst="rect">
                <a:avLst/>
              </a:prstGeom>
              <a:noFill/>
            </p:spPr>
            <p:txBody>
              <a:bodyPr wrap="square" rtlCol="0">
                <a:spAutoFit/>
              </a:bodyPr>
              <a:lstStyle/>
              <a:p>
                <a:r>
                  <a:rPr kumimoji="1" lang="ja-JP" altLang="en-US" sz="2800" dirty="0">
                    <a:latin typeface="Meiryo UI" panose="020B0604030504040204" pitchFamily="50" charset="-128"/>
                    <a:ea typeface="Meiryo UI" panose="020B0604030504040204" pitchFamily="50" charset="-128"/>
                  </a:rPr>
                  <a:t>①ベースモデルの学習をフリーズさせ</a:t>
                </a:r>
                <a:r>
                  <a:rPr kumimoji="1" lang="en-US" altLang="ja-JP" sz="2800" dirty="0">
                    <a:latin typeface="Meiryo UI" panose="020B0604030504040204" pitchFamily="50" charset="-128"/>
                    <a:ea typeface="Meiryo UI" panose="020B0604030504040204" pitchFamily="50" charset="-128"/>
                  </a:rPr>
                  <a:t>, </a:t>
                </a:r>
                <a:r>
                  <a:rPr kumimoji="1" lang="ja-JP" altLang="en-US" sz="2800" dirty="0">
                    <a:latin typeface="Meiryo UI" panose="020B0604030504040204" pitchFamily="50" charset="-128"/>
                    <a:ea typeface="Meiryo UI" panose="020B0604030504040204" pitchFamily="50" charset="-128"/>
                  </a:rPr>
                  <a:t>識別層のみの学習を行った</a:t>
                </a:r>
                <a:r>
                  <a:rPr kumimoji="1" lang="en-US" altLang="ja-JP" sz="2800" dirty="0">
                    <a:latin typeface="Meiryo UI" panose="020B0604030504040204" pitchFamily="50" charset="-128"/>
                    <a:ea typeface="Meiryo UI" panose="020B0604030504040204" pitchFamily="50" charset="-128"/>
                  </a:rPr>
                  <a:t>.</a:t>
                </a:r>
              </a:p>
              <a:p>
                <a:r>
                  <a:rPr kumimoji="1" lang="ja-JP" altLang="en-US" sz="2800" dirty="0">
                    <a:latin typeface="Meiryo UI" panose="020B0604030504040204" pitchFamily="50" charset="-128"/>
                    <a:ea typeface="Meiryo UI" panose="020B0604030504040204" pitchFamily="50" charset="-128"/>
                  </a:rPr>
                  <a:t>　　</a:t>
                </a:r>
                <a:r>
                  <a:rPr kumimoji="1" lang="en-US" altLang="ja-JP" sz="2800" dirty="0">
                    <a:latin typeface="Meiryo UI" panose="020B0604030504040204" pitchFamily="50" charset="-128"/>
                    <a:ea typeface="Meiryo UI" panose="020B0604030504040204" pitchFamily="50" charset="-128"/>
                  </a:rPr>
                  <a:t>(</a:t>
                </a:r>
                <a:r>
                  <a:rPr kumimoji="1" lang="ja-JP" altLang="en-US" sz="2800" dirty="0">
                    <a:latin typeface="Meiryo UI" panose="020B0604030504040204" pitchFamily="50" charset="-128"/>
                    <a:ea typeface="Meiryo UI" panose="020B0604030504040204" pitchFamily="50" charset="-128"/>
                  </a:rPr>
                  <a:t>エポック数</a:t>
                </a:r>
                <a:r>
                  <a:rPr kumimoji="1" lang="en-US" altLang="ja-JP" sz="2800" dirty="0">
                    <a:latin typeface="Meiryo UI" panose="020B0604030504040204" pitchFamily="50" charset="-128"/>
                    <a:ea typeface="Meiryo UI" panose="020B0604030504040204" pitchFamily="50" charset="-128"/>
                  </a:rPr>
                  <a:t>10, </a:t>
                </a:r>
                <a:r>
                  <a:rPr kumimoji="1" lang="ja-JP" altLang="en-US" sz="2800" dirty="0">
                    <a:latin typeface="Meiryo UI" panose="020B0604030504040204" pitchFamily="50" charset="-128"/>
                    <a:ea typeface="Meiryo UI" panose="020B0604030504040204" pitchFamily="50" charset="-128"/>
                  </a:rPr>
                  <a:t>バッチサイズ</a:t>
                </a:r>
                <a:r>
                  <a:rPr kumimoji="1" lang="en-US" altLang="ja-JP" sz="2800" dirty="0">
                    <a:latin typeface="Meiryo UI" panose="020B0604030504040204" pitchFamily="50" charset="-128"/>
                    <a:ea typeface="Meiryo UI" panose="020B0604030504040204" pitchFamily="50" charset="-128"/>
                  </a:rPr>
                  <a:t>32, </a:t>
                </a:r>
                <a:r>
                  <a:rPr kumimoji="1" lang="ja-JP" altLang="en-US" sz="2800" dirty="0">
                    <a:latin typeface="Meiryo UI" panose="020B0604030504040204" pitchFamily="50" charset="-128"/>
                    <a:ea typeface="Meiryo UI" panose="020B0604030504040204" pitchFamily="50" charset="-128"/>
                  </a:rPr>
                  <a:t>学習率</a:t>
                </a:r>
                <a14:m>
                  <m:oMath xmlns:m="http://schemas.openxmlformats.org/officeDocument/2006/math">
                    <m:sSup>
                      <m:sSupPr>
                        <m:ctrlPr>
                          <a:rPr kumimoji="1" lang="en-US" altLang="ja-JP" sz="2800" b="0" i="1" smtClean="0">
                            <a:latin typeface="Cambria Math" panose="02040503050406030204" pitchFamily="18" charset="0"/>
                            <a:ea typeface="Meiryo UI" panose="020B0604030504040204" pitchFamily="50" charset="-128"/>
                          </a:rPr>
                        </m:ctrlPr>
                      </m:sSupPr>
                      <m:e>
                        <m:r>
                          <a:rPr kumimoji="1" lang="en-US" altLang="ja-JP" sz="2800" b="0" i="1" smtClean="0">
                            <a:latin typeface="Cambria Math" panose="02040503050406030204" pitchFamily="18" charset="0"/>
                            <a:ea typeface="Meiryo UI" panose="020B0604030504040204" pitchFamily="50" charset="-128"/>
                          </a:rPr>
                          <m:t>10</m:t>
                        </m:r>
                      </m:e>
                      <m:sup>
                        <m:r>
                          <a:rPr kumimoji="1" lang="en-US" altLang="ja-JP" sz="2800" b="0" i="1" smtClean="0">
                            <a:latin typeface="Cambria Math" panose="02040503050406030204" pitchFamily="18" charset="0"/>
                            <a:ea typeface="Meiryo UI" panose="020B0604030504040204" pitchFamily="50" charset="-128"/>
                          </a:rPr>
                          <m:t>−3</m:t>
                        </m:r>
                      </m:sup>
                    </m:sSup>
                  </m:oMath>
                </a14:m>
                <a:r>
                  <a:rPr kumimoji="1" lang="en-US" altLang="ja-JP" sz="2800" dirty="0">
                    <a:latin typeface="Meiryo UI" panose="020B0604030504040204" pitchFamily="50" charset="-128"/>
                    <a:ea typeface="Meiryo UI" panose="020B0604030504040204" pitchFamily="50" charset="-128"/>
                  </a:rPr>
                  <a:t>)</a:t>
                </a:r>
              </a:p>
              <a:p>
                <a:r>
                  <a:rPr kumimoji="1" lang="ja-JP" altLang="en-US" sz="2800" dirty="0">
                    <a:latin typeface="Meiryo UI" panose="020B0604030504040204" pitchFamily="50" charset="-128"/>
                    <a:ea typeface="Meiryo UI" panose="020B0604030504040204" pitchFamily="50" charset="-128"/>
                  </a:rPr>
                  <a:t>②ベースモデル </a:t>
                </a:r>
                <a:r>
                  <a:rPr kumimoji="1" lang="en-US" altLang="ja-JP" sz="2800" dirty="0">
                    <a:latin typeface="Meiryo UI" panose="020B0604030504040204" pitchFamily="50" charset="-128"/>
                    <a:ea typeface="Meiryo UI" panose="020B0604030504040204" pitchFamily="50" charset="-128"/>
                  </a:rPr>
                  <a:t>154 </a:t>
                </a:r>
                <a:r>
                  <a:rPr kumimoji="1" lang="ja-JP" altLang="en-US" sz="2800" dirty="0">
                    <a:latin typeface="Meiryo UI" panose="020B0604030504040204" pitchFamily="50" charset="-128"/>
                    <a:ea typeface="Meiryo UI" panose="020B0604030504040204" pitchFamily="50" charset="-128"/>
                  </a:rPr>
                  <a:t>層のうち、上位 </a:t>
                </a:r>
                <a:r>
                  <a:rPr kumimoji="1" lang="en-US" altLang="ja-JP" sz="2800" dirty="0">
                    <a:latin typeface="Meiryo UI" panose="020B0604030504040204" pitchFamily="50" charset="-128"/>
                    <a:ea typeface="Meiryo UI" panose="020B0604030504040204" pitchFamily="50" charset="-128"/>
                  </a:rPr>
                  <a:t>100 </a:t>
                </a:r>
                <a:r>
                  <a:rPr kumimoji="1" lang="ja-JP" altLang="en-US" sz="2800" dirty="0">
                    <a:latin typeface="Meiryo UI" panose="020B0604030504040204" pitchFamily="50" charset="-128"/>
                    <a:ea typeface="Meiryo UI" panose="020B0604030504040204" pitchFamily="50" charset="-128"/>
                  </a:rPr>
                  <a:t>層のフリーズを解除して </a:t>
                </a:r>
                <a:r>
                  <a:rPr kumimoji="1" lang="en-US" altLang="ja-JP" sz="2800" dirty="0">
                    <a:latin typeface="Meiryo UI" panose="020B0604030504040204" pitchFamily="50" charset="-128"/>
                    <a:ea typeface="Meiryo UI" panose="020B0604030504040204" pitchFamily="50" charset="-128"/>
                  </a:rPr>
                  <a:t>fine tuning</a:t>
                </a:r>
                <a:r>
                  <a:rPr kumimoji="1" lang="ja-JP" altLang="en-US" sz="2800" dirty="0">
                    <a:latin typeface="Meiryo UI" panose="020B0604030504040204" pitchFamily="50" charset="-128"/>
                    <a:ea typeface="Meiryo UI" panose="020B0604030504040204" pitchFamily="50" charset="-128"/>
                  </a:rPr>
                  <a:t> を行った</a:t>
                </a:r>
                <a:r>
                  <a:rPr kumimoji="1" lang="en-US" altLang="ja-JP" sz="2800" dirty="0">
                    <a:latin typeface="Meiryo UI" panose="020B0604030504040204" pitchFamily="50" charset="-128"/>
                    <a:ea typeface="Meiryo UI" panose="020B0604030504040204" pitchFamily="50" charset="-128"/>
                  </a:rPr>
                  <a:t>.</a:t>
                </a:r>
              </a:p>
              <a:p>
                <a:r>
                  <a:rPr kumimoji="1" lang="ja-JP" altLang="en-US" sz="2800" dirty="0">
                    <a:latin typeface="Meiryo UI" panose="020B0604030504040204" pitchFamily="50" charset="-128"/>
                    <a:ea typeface="Meiryo UI" panose="020B0604030504040204" pitchFamily="50" charset="-128"/>
                  </a:rPr>
                  <a:t>　　</a:t>
                </a:r>
                <a:r>
                  <a:rPr kumimoji="1" lang="en-US" altLang="ja-JP" sz="2800" dirty="0">
                    <a:latin typeface="Meiryo UI" panose="020B0604030504040204" pitchFamily="50" charset="-128"/>
                    <a:ea typeface="Meiryo UI" panose="020B0604030504040204" pitchFamily="50" charset="-128"/>
                  </a:rPr>
                  <a:t>(</a:t>
                </a:r>
                <a:r>
                  <a:rPr kumimoji="1" lang="ja-JP" altLang="en-US" sz="2800" dirty="0">
                    <a:latin typeface="Meiryo UI" panose="020B0604030504040204" pitchFamily="50" charset="-128"/>
                    <a:ea typeface="Meiryo UI" panose="020B0604030504040204" pitchFamily="50" charset="-128"/>
                  </a:rPr>
                  <a:t>エポック数</a:t>
                </a:r>
                <a:r>
                  <a:rPr kumimoji="1" lang="en-US" altLang="ja-JP" sz="2800" dirty="0">
                    <a:latin typeface="Meiryo UI" panose="020B0604030504040204" pitchFamily="50" charset="-128"/>
                    <a:ea typeface="Meiryo UI" panose="020B0604030504040204" pitchFamily="50" charset="-128"/>
                  </a:rPr>
                  <a:t>10, </a:t>
                </a:r>
                <a:r>
                  <a:rPr kumimoji="1" lang="ja-JP" altLang="en-US" sz="2800" dirty="0">
                    <a:latin typeface="Meiryo UI" panose="020B0604030504040204" pitchFamily="50" charset="-128"/>
                    <a:ea typeface="Meiryo UI" panose="020B0604030504040204" pitchFamily="50" charset="-128"/>
                  </a:rPr>
                  <a:t>バッチサイズ</a:t>
                </a:r>
                <a:r>
                  <a:rPr kumimoji="1" lang="en-US" altLang="ja-JP" sz="2800" dirty="0">
                    <a:latin typeface="Meiryo UI" panose="020B0604030504040204" pitchFamily="50" charset="-128"/>
                    <a:ea typeface="Meiryo UI" panose="020B0604030504040204" pitchFamily="50" charset="-128"/>
                  </a:rPr>
                  <a:t>32, </a:t>
                </a:r>
                <a:r>
                  <a:rPr kumimoji="1" lang="ja-JP" altLang="en-US" sz="2800" dirty="0">
                    <a:latin typeface="Meiryo UI" panose="020B0604030504040204" pitchFamily="50" charset="-128"/>
                    <a:ea typeface="Meiryo UI" panose="020B0604030504040204" pitchFamily="50" charset="-128"/>
                  </a:rPr>
                  <a:t>学習率</a:t>
                </a:r>
                <a14:m>
                  <m:oMath xmlns:m="http://schemas.openxmlformats.org/officeDocument/2006/math">
                    <m:sSup>
                      <m:sSupPr>
                        <m:ctrlPr>
                          <a:rPr kumimoji="1" lang="en-US" altLang="ja-JP" sz="2800" b="0" i="1" smtClean="0">
                            <a:latin typeface="Cambria Math" panose="02040503050406030204" pitchFamily="18" charset="0"/>
                            <a:ea typeface="Meiryo UI" panose="020B0604030504040204" pitchFamily="50" charset="-128"/>
                          </a:rPr>
                        </m:ctrlPr>
                      </m:sSupPr>
                      <m:e>
                        <m:r>
                          <a:rPr kumimoji="1" lang="en-US" altLang="ja-JP" sz="2800" b="0" i="1" smtClean="0">
                            <a:latin typeface="Cambria Math" panose="02040503050406030204" pitchFamily="18" charset="0"/>
                            <a:ea typeface="Meiryo UI" panose="020B0604030504040204" pitchFamily="50" charset="-128"/>
                          </a:rPr>
                          <m:t>10</m:t>
                        </m:r>
                      </m:e>
                      <m:sup>
                        <m:r>
                          <a:rPr kumimoji="1" lang="en-US" altLang="ja-JP" sz="2800" b="0" i="1" smtClean="0">
                            <a:latin typeface="Cambria Math" panose="02040503050406030204" pitchFamily="18" charset="0"/>
                            <a:ea typeface="Meiryo UI" panose="020B0604030504040204" pitchFamily="50" charset="-128"/>
                          </a:rPr>
                          <m:t>−4</m:t>
                        </m:r>
                      </m:sup>
                    </m:sSup>
                  </m:oMath>
                </a14:m>
                <a:r>
                  <a:rPr kumimoji="1" lang="en-US" altLang="ja-JP" sz="2800" dirty="0">
                    <a:latin typeface="Meiryo UI" panose="020B0604030504040204" pitchFamily="50" charset="-128"/>
                    <a:ea typeface="Meiryo UI" panose="020B0604030504040204" pitchFamily="50" charset="-128"/>
                  </a:rPr>
                  <a:t>)</a:t>
                </a:r>
              </a:p>
            </p:txBody>
          </p:sp>
        </mc:Choice>
        <mc:Fallback xmlns="">
          <p:sp>
            <p:nvSpPr>
              <p:cNvPr id="46" name="テキスト ボックス 45">
                <a:extLst>
                  <a:ext uri="{FF2B5EF4-FFF2-40B4-BE49-F238E27FC236}">
                    <a16:creationId xmlns:a16="http://schemas.microsoft.com/office/drawing/2014/main" id="{198402A7-BDA6-4EF4-92AA-6E2FE3A50998}"/>
                  </a:ext>
                </a:extLst>
              </p:cNvPr>
              <p:cNvSpPr txBox="1">
                <a:spLocks noRot="1" noChangeAspect="1" noMove="1" noResize="1" noEditPoints="1" noAdjustHandles="1" noChangeArrowheads="1" noChangeShapeType="1" noTextEdit="1"/>
              </p:cNvSpPr>
              <p:nvPr/>
            </p:nvSpPr>
            <p:spPr>
              <a:xfrm>
                <a:off x="1068895" y="29550643"/>
                <a:ext cx="12960000" cy="1815882"/>
              </a:xfrm>
              <a:prstGeom prst="rect">
                <a:avLst/>
              </a:prstGeom>
              <a:blipFill>
                <a:blip r:embed="rId6"/>
                <a:stretch>
                  <a:fillRect l="-941" t="-3704" b="-8418"/>
                </a:stretch>
              </a:blipFill>
            </p:spPr>
            <p:txBody>
              <a:bodyPr/>
              <a:lstStyle/>
              <a:p>
                <a:r>
                  <a:rPr lang="ja-JP" altLang="en-US">
                    <a:noFill/>
                  </a:rPr>
                  <a:t> </a:t>
                </a:r>
              </a:p>
            </p:txBody>
          </p:sp>
        </mc:Fallback>
      </mc:AlternateContent>
      <p:sp>
        <p:nvSpPr>
          <p:cNvPr id="52" name="テキスト ボックス 51">
            <a:extLst>
              <a:ext uri="{FF2B5EF4-FFF2-40B4-BE49-F238E27FC236}">
                <a16:creationId xmlns:a16="http://schemas.microsoft.com/office/drawing/2014/main" id="{195A1716-164A-4B96-96D5-C89FD7E91519}"/>
              </a:ext>
            </a:extLst>
          </p:cNvPr>
          <p:cNvSpPr txBox="1"/>
          <p:nvPr/>
        </p:nvSpPr>
        <p:spPr>
          <a:xfrm>
            <a:off x="16284169" y="37616048"/>
            <a:ext cx="12975807" cy="58477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ja-JP" altLang="en-US" sz="3200" b="0" i="0" u="none" strike="noStrike" kern="1200" cap="none" spc="0" normalizeH="0" baseline="0" noProof="0">
                <a:ln>
                  <a:noFill/>
                </a:ln>
                <a:solidFill>
                  <a:prstClr val="black"/>
                </a:solidFill>
                <a:effectLst/>
                <a:uLnTx/>
                <a:uFillTx/>
                <a:latin typeface="Meiryo UI" panose="020B0604030504040204" pitchFamily="50" charset="-128"/>
                <a:ea typeface="Meiryo UI" panose="020B0604030504040204" pitchFamily="50" charset="-128"/>
                <a:cs typeface="+mn-cs"/>
              </a:rPr>
              <a:t>本研究は</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JSPS</a:t>
            </a:r>
            <a:r>
              <a:rPr kumimoji="0" lang="ja-JP" altLang="en-US" sz="3200" b="0" i="0" u="none" strike="noStrike" kern="1200" cap="none" spc="0" normalizeH="0" baseline="0" noProof="0">
                <a:ln>
                  <a:noFill/>
                </a:ln>
                <a:solidFill>
                  <a:prstClr val="black"/>
                </a:solidFill>
                <a:effectLst/>
                <a:uLnTx/>
                <a:uFillTx/>
                <a:latin typeface="Meiryo UI" panose="020B0604030504040204" pitchFamily="50" charset="-128"/>
                <a:ea typeface="Meiryo UI" panose="020B0604030504040204" pitchFamily="50" charset="-128"/>
                <a:cs typeface="+mn-cs"/>
              </a:rPr>
              <a:t>科研費</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(20H04580)</a:t>
            </a:r>
            <a:r>
              <a:rPr kumimoji="0" lang="ja-JP" altLang="en-US" sz="3200" b="0" i="0" u="none" strike="noStrike" kern="1200" cap="none" spc="0" normalizeH="0" baseline="0" noProof="0">
                <a:ln>
                  <a:noFill/>
                </a:ln>
                <a:solidFill>
                  <a:prstClr val="black"/>
                </a:solidFill>
                <a:effectLst/>
                <a:uLnTx/>
                <a:uFillTx/>
                <a:latin typeface="Meiryo UI" panose="020B0604030504040204" pitchFamily="50" charset="-128"/>
                <a:ea typeface="Meiryo UI" panose="020B0604030504040204" pitchFamily="50" charset="-128"/>
                <a:cs typeface="+mn-cs"/>
              </a:rPr>
              <a:t>の助成を受けて実施されました。</a:t>
            </a:r>
            <a:endPar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endParaRPr>
          </a:p>
        </p:txBody>
      </p:sp>
      <p:sp>
        <p:nvSpPr>
          <p:cNvPr id="53" name="テキスト ボックス 52">
            <a:extLst>
              <a:ext uri="{FF2B5EF4-FFF2-40B4-BE49-F238E27FC236}">
                <a16:creationId xmlns:a16="http://schemas.microsoft.com/office/drawing/2014/main" id="{D9984C73-A6B8-40BD-B2DC-B03F9D2A44A8}"/>
              </a:ext>
            </a:extLst>
          </p:cNvPr>
          <p:cNvSpPr txBox="1"/>
          <p:nvPr/>
        </p:nvSpPr>
        <p:spPr>
          <a:xfrm>
            <a:off x="21073164" y="11581993"/>
            <a:ext cx="6391783" cy="523220"/>
          </a:xfrm>
          <a:prstGeom prst="rect">
            <a:avLst/>
          </a:prstGeom>
          <a:noFill/>
        </p:spPr>
        <p:txBody>
          <a:bodyPr wrap="square">
            <a:spAutoFit/>
          </a:bodyPr>
          <a:lstStyle/>
          <a:p>
            <a:pPr algn="ctr"/>
            <a:r>
              <a:rPr lang="ja-JP" altLang="en-US" sz="2800">
                <a:latin typeface="Meiryo UI" panose="020B0604030504040204" pitchFamily="50" charset="-128"/>
                <a:ea typeface="Meiryo UI" panose="020B0604030504040204" pitchFamily="50" charset="-128"/>
              </a:rPr>
              <a:t>図</a:t>
            </a:r>
            <a:r>
              <a:rPr lang="en-US" altLang="ja-JP" sz="2800" dirty="0">
                <a:latin typeface="Meiryo UI" panose="020B0604030504040204" pitchFamily="50" charset="-128"/>
                <a:ea typeface="Meiryo UI" panose="020B0604030504040204" pitchFamily="50" charset="-128"/>
              </a:rPr>
              <a:t>4 </a:t>
            </a:r>
            <a:r>
              <a:rPr lang="ja-JP" altLang="en-US" sz="2800" dirty="0">
                <a:latin typeface="Meiryo UI" panose="020B0604030504040204" pitchFamily="50" charset="-128"/>
                <a:ea typeface="Meiryo UI" panose="020B0604030504040204" pitchFamily="50" charset="-128"/>
              </a:rPr>
              <a:t>日本人顔識別器の学習曲線</a:t>
            </a:r>
            <a:endParaRPr lang="en-US" altLang="ja-JP" sz="2800" dirty="0">
              <a:latin typeface="Meiryo UI" panose="020B0604030504040204" pitchFamily="50" charset="-128"/>
              <a:ea typeface="Meiryo UI" panose="020B0604030504040204" pitchFamily="50" charset="-128"/>
            </a:endParaRPr>
          </a:p>
        </p:txBody>
      </p:sp>
      <p:sp>
        <p:nvSpPr>
          <p:cNvPr id="54" name="テキスト ボックス 53">
            <a:extLst>
              <a:ext uri="{FF2B5EF4-FFF2-40B4-BE49-F238E27FC236}">
                <a16:creationId xmlns:a16="http://schemas.microsoft.com/office/drawing/2014/main" id="{85C18F12-968B-484E-8256-CE129A5E5D54}"/>
              </a:ext>
            </a:extLst>
          </p:cNvPr>
          <p:cNvSpPr txBox="1"/>
          <p:nvPr/>
        </p:nvSpPr>
        <p:spPr>
          <a:xfrm>
            <a:off x="15677239" y="28143870"/>
            <a:ext cx="13500000" cy="4031873"/>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本データベースの利点として以下の</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3</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点があげられる</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a:t>
            </a:r>
            <a:endPar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endParaRPr>
          </a:p>
          <a:p>
            <a:pPr marL="514350" marR="0" lvl="0" indent="-514350" algn="l" defTabSz="457200" rtl="0" eaLnBrk="1" fontAlgn="auto" latinLnBrk="0" hangingPunct="1">
              <a:lnSpc>
                <a:spcPct val="100000"/>
              </a:lnSpc>
              <a:spcBef>
                <a:spcPts val="0"/>
              </a:spcBef>
              <a:spcAft>
                <a:spcPts val="0"/>
              </a:spcAft>
              <a:buClrTx/>
              <a:buSzTx/>
              <a:buFontTx/>
              <a:buAutoNum type="arabicPeriod"/>
              <a:tabLst/>
              <a:defRPr/>
            </a:pP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Style-GAN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は同一カテゴリ画像を大量に生成できるため</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数万以上の規模で日本人顔データベースの作成が可能となる</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a:t>
            </a:r>
          </a:p>
          <a:p>
            <a:pPr marL="514350" marR="0" lvl="0" indent="-514350" algn="l" defTabSz="457200" rtl="0" eaLnBrk="1" fontAlgn="auto" latinLnBrk="0" hangingPunct="1">
              <a:lnSpc>
                <a:spcPct val="100000"/>
              </a:lnSpc>
              <a:spcBef>
                <a:spcPts val="0"/>
              </a:spcBef>
              <a:spcAft>
                <a:spcPts val="0"/>
              </a:spcAft>
              <a:buClrTx/>
              <a:buSzTx/>
              <a:buFontTx/>
              <a:buAutoNum type="arabicPeriod"/>
              <a:tabLst/>
              <a:defRPr/>
            </a:pP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GAN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が生成する画像は実在しない人物の顔であるため</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肖像権を確保するコストを回避することが可能となる</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a:t>
            </a:r>
          </a:p>
          <a:p>
            <a:pPr marL="514350" marR="0" lvl="0" indent="-514350" algn="l" defTabSz="457200" rtl="0" eaLnBrk="1" fontAlgn="auto" latinLnBrk="0" hangingPunct="1">
              <a:lnSpc>
                <a:spcPct val="100000"/>
              </a:lnSpc>
              <a:spcBef>
                <a:spcPts val="0"/>
              </a:spcBef>
              <a:spcAft>
                <a:spcPts val="0"/>
              </a:spcAft>
              <a:buClrTx/>
              <a:buSzTx/>
              <a:buFontTx/>
              <a:buAutoNum type="arabicPeriod"/>
              <a:tabLst/>
              <a:defRPr/>
            </a:pP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ある顔が対応する特徴ベクトルの周辺には</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同じ顔の様々な角度・表情の顔が存在するため</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様々な視点・表情の顔を生成することが可能であるという利点が存在する。</a:t>
            </a:r>
          </a:p>
        </p:txBody>
      </p:sp>
      <p:sp>
        <p:nvSpPr>
          <p:cNvPr id="50" name="テキスト ボックス 49">
            <a:extLst>
              <a:ext uri="{FF2B5EF4-FFF2-40B4-BE49-F238E27FC236}">
                <a16:creationId xmlns:a16="http://schemas.microsoft.com/office/drawing/2014/main" id="{EBC2B796-1063-4A85-A263-8CEF458E1250}"/>
              </a:ext>
            </a:extLst>
          </p:cNvPr>
          <p:cNvSpPr txBox="1"/>
          <p:nvPr/>
        </p:nvSpPr>
        <p:spPr>
          <a:xfrm>
            <a:off x="16439614" y="20739968"/>
            <a:ext cx="6391783" cy="523220"/>
          </a:xfrm>
          <a:prstGeom prst="rect">
            <a:avLst/>
          </a:prstGeom>
          <a:noFill/>
        </p:spPr>
        <p:txBody>
          <a:bodyPr wrap="square">
            <a:spAutoFit/>
          </a:bodyPr>
          <a:lstStyle/>
          <a:p>
            <a:pPr algn="ctr"/>
            <a:r>
              <a:rPr lang="ja-JP" altLang="en-US" sz="2800">
                <a:latin typeface="Meiryo UI" panose="020B0604030504040204" pitchFamily="50" charset="-128"/>
                <a:ea typeface="Meiryo UI" panose="020B0604030504040204" pitchFamily="50" charset="-128"/>
              </a:rPr>
              <a:t>図</a:t>
            </a:r>
            <a:r>
              <a:rPr lang="en-US" altLang="ja-JP" sz="2800" dirty="0">
                <a:latin typeface="Meiryo UI" panose="020B0604030504040204" pitchFamily="50" charset="-128"/>
                <a:ea typeface="Meiryo UI" panose="020B0604030504040204" pitchFamily="50" charset="-128"/>
              </a:rPr>
              <a:t>5 </a:t>
            </a:r>
            <a:r>
              <a:rPr lang="ja-JP" altLang="en-US" sz="2800" dirty="0">
                <a:latin typeface="Meiryo UI" panose="020B0604030504040204" pitchFamily="50" charset="-128"/>
                <a:ea typeface="Meiryo UI" panose="020B0604030504040204" pitchFamily="50" charset="-128"/>
              </a:rPr>
              <a:t>自動生成</a:t>
            </a:r>
            <a:r>
              <a:rPr lang="ja-JP" altLang="en-US" sz="2800">
                <a:latin typeface="Meiryo UI" panose="020B0604030504040204" pitchFamily="50" charset="-128"/>
                <a:ea typeface="Meiryo UI" panose="020B0604030504040204" pitchFamily="50" charset="-128"/>
              </a:rPr>
              <a:t>した日本人女性顔</a:t>
            </a:r>
            <a:r>
              <a:rPr lang="ja-JP" altLang="en-US" sz="2800" dirty="0">
                <a:latin typeface="Meiryo UI" panose="020B0604030504040204" pitchFamily="50" charset="-128"/>
                <a:ea typeface="Meiryo UI" panose="020B0604030504040204" pitchFamily="50" charset="-128"/>
              </a:rPr>
              <a:t>画像の例</a:t>
            </a:r>
            <a:endParaRPr lang="en-US" altLang="ja-JP" sz="2800" dirty="0">
              <a:latin typeface="Meiryo UI" panose="020B0604030504040204" pitchFamily="50" charset="-128"/>
              <a:ea typeface="Meiryo UI" panose="020B0604030504040204" pitchFamily="50" charset="-128"/>
            </a:endParaRPr>
          </a:p>
        </p:txBody>
      </p:sp>
      <p:sp>
        <p:nvSpPr>
          <p:cNvPr id="56" name="テキスト ボックス 55">
            <a:extLst>
              <a:ext uri="{FF2B5EF4-FFF2-40B4-BE49-F238E27FC236}">
                <a16:creationId xmlns:a16="http://schemas.microsoft.com/office/drawing/2014/main" id="{719477CF-B422-4483-9597-1621AD832591}"/>
              </a:ext>
            </a:extLst>
          </p:cNvPr>
          <p:cNvSpPr txBox="1"/>
          <p:nvPr/>
        </p:nvSpPr>
        <p:spPr>
          <a:xfrm>
            <a:off x="15888938" y="27063780"/>
            <a:ext cx="4939623" cy="923330"/>
          </a:xfrm>
          <a:prstGeom prst="rect">
            <a:avLst/>
          </a:prstGeom>
          <a:noFill/>
        </p:spPr>
        <p:txBody>
          <a:bodyPr wrap="square" rtlCol="0">
            <a:spAutoFit/>
          </a:bodyPr>
          <a:lstStyle/>
          <a:p>
            <a:r>
              <a:rPr kumimoji="1" lang="en-US" altLang="ja-JP" sz="5400" b="1" dirty="0">
                <a:solidFill>
                  <a:schemeClr val="accent1">
                    <a:lumMod val="50000"/>
                  </a:schemeClr>
                </a:solidFill>
              </a:rPr>
              <a:t>Conclusion</a:t>
            </a:r>
            <a:endParaRPr kumimoji="1" lang="ja-JP" altLang="en-US" sz="5400" b="1" dirty="0">
              <a:solidFill>
                <a:schemeClr val="accent1">
                  <a:lumMod val="50000"/>
                </a:schemeClr>
              </a:solidFill>
            </a:endParaRPr>
          </a:p>
        </p:txBody>
      </p:sp>
      <p:cxnSp>
        <p:nvCxnSpPr>
          <p:cNvPr id="57" name="直線コネクタ 56">
            <a:extLst>
              <a:ext uri="{FF2B5EF4-FFF2-40B4-BE49-F238E27FC236}">
                <a16:creationId xmlns:a16="http://schemas.microsoft.com/office/drawing/2014/main" id="{AF143CA8-6E6B-4C7B-A1AE-7627FF2903C2}"/>
              </a:ext>
            </a:extLst>
          </p:cNvPr>
          <p:cNvCxnSpPr>
            <a:cxnSpLocks/>
          </p:cNvCxnSpPr>
          <p:nvPr/>
        </p:nvCxnSpPr>
        <p:spPr>
          <a:xfrm>
            <a:off x="15759976" y="22071108"/>
            <a:ext cx="13500000" cy="0"/>
          </a:xfrm>
          <a:prstGeom prst="line">
            <a:avLst/>
          </a:prstGeom>
          <a:ln w="1016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pic>
        <p:nvPicPr>
          <p:cNvPr id="58" name="図 57">
            <a:extLst>
              <a:ext uri="{FF2B5EF4-FFF2-40B4-BE49-F238E27FC236}">
                <a16:creationId xmlns:a16="http://schemas.microsoft.com/office/drawing/2014/main" id="{F0413047-445C-4805-B58D-F92B4708EC2F}"/>
              </a:ext>
            </a:extLst>
          </p:cNvPr>
          <p:cNvPicPr>
            <a:picLocks noChangeAspect="1"/>
          </p:cNvPicPr>
          <p:nvPr/>
        </p:nvPicPr>
        <p:blipFill>
          <a:blip r:embed="rId7"/>
          <a:stretch>
            <a:fillRect/>
          </a:stretch>
        </p:blipFill>
        <p:spPr>
          <a:xfrm>
            <a:off x="1304787" y="32813504"/>
            <a:ext cx="9377781" cy="5387319"/>
          </a:xfrm>
          <a:prstGeom prst="rect">
            <a:avLst/>
          </a:prstGeom>
        </p:spPr>
      </p:pic>
      <p:grpSp>
        <p:nvGrpSpPr>
          <p:cNvPr id="23" name="グループ化 22">
            <a:extLst>
              <a:ext uri="{FF2B5EF4-FFF2-40B4-BE49-F238E27FC236}">
                <a16:creationId xmlns:a16="http://schemas.microsoft.com/office/drawing/2014/main" id="{A322F23C-9327-ED4A-A631-DE621053F29A}"/>
              </a:ext>
            </a:extLst>
          </p:cNvPr>
          <p:cNvGrpSpPr/>
          <p:nvPr/>
        </p:nvGrpSpPr>
        <p:grpSpPr>
          <a:xfrm>
            <a:off x="16564203" y="14533989"/>
            <a:ext cx="11919784" cy="5921280"/>
            <a:chOff x="16105792" y="12431307"/>
            <a:chExt cx="11919784" cy="5921280"/>
          </a:xfrm>
        </p:grpSpPr>
        <p:pic>
          <p:nvPicPr>
            <p:cNvPr id="5" name="図 4">
              <a:extLst>
                <a:ext uri="{FF2B5EF4-FFF2-40B4-BE49-F238E27FC236}">
                  <a16:creationId xmlns:a16="http://schemas.microsoft.com/office/drawing/2014/main" id="{7F2722A0-F4FF-0D43-A87D-38A91DBB338B}"/>
                </a:ext>
              </a:extLst>
            </p:cNvPr>
            <p:cNvPicPr>
              <a:picLocks noChangeAspect="1"/>
            </p:cNvPicPr>
            <p:nvPr/>
          </p:nvPicPr>
          <p:blipFill>
            <a:blip r:embed="rId8"/>
            <a:stretch>
              <a:fillRect/>
            </a:stretch>
          </p:blipFill>
          <p:spPr>
            <a:xfrm>
              <a:off x="16105792" y="12439697"/>
              <a:ext cx="2891545" cy="2891545"/>
            </a:xfrm>
            <a:prstGeom prst="rect">
              <a:avLst/>
            </a:prstGeom>
          </p:spPr>
        </p:pic>
        <p:pic>
          <p:nvPicPr>
            <p:cNvPr id="10" name="図 9">
              <a:extLst>
                <a:ext uri="{FF2B5EF4-FFF2-40B4-BE49-F238E27FC236}">
                  <a16:creationId xmlns:a16="http://schemas.microsoft.com/office/drawing/2014/main" id="{99C5FD63-7FAF-2841-A738-54C8AF08AEBF}"/>
                </a:ext>
              </a:extLst>
            </p:cNvPr>
            <p:cNvPicPr>
              <a:picLocks noChangeAspect="1"/>
            </p:cNvPicPr>
            <p:nvPr/>
          </p:nvPicPr>
          <p:blipFill>
            <a:blip r:embed="rId9"/>
            <a:stretch>
              <a:fillRect/>
            </a:stretch>
          </p:blipFill>
          <p:spPr>
            <a:xfrm>
              <a:off x="22124618" y="12457752"/>
              <a:ext cx="2891545" cy="2891545"/>
            </a:xfrm>
            <a:prstGeom prst="rect">
              <a:avLst/>
            </a:prstGeom>
          </p:spPr>
        </p:pic>
        <p:pic>
          <p:nvPicPr>
            <p:cNvPr id="11" name="図 10">
              <a:extLst>
                <a:ext uri="{FF2B5EF4-FFF2-40B4-BE49-F238E27FC236}">
                  <a16:creationId xmlns:a16="http://schemas.microsoft.com/office/drawing/2014/main" id="{73DEFCA6-31E9-4542-ADE7-7A99B0A17ACA}"/>
                </a:ext>
              </a:extLst>
            </p:cNvPr>
            <p:cNvPicPr>
              <a:picLocks noChangeAspect="1"/>
            </p:cNvPicPr>
            <p:nvPr/>
          </p:nvPicPr>
          <p:blipFill>
            <a:blip r:embed="rId10"/>
            <a:stretch>
              <a:fillRect/>
            </a:stretch>
          </p:blipFill>
          <p:spPr>
            <a:xfrm>
              <a:off x="22160587" y="15431233"/>
              <a:ext cx="2891545" cy="2891545"/>
            </a:xfrm>
            <a:prstGeom prst="rect">
              <a:avLst/>
            </a:prstGeom>
          </p:spPr>
        </p:pic>
        <p:pic>
          <p:nvPicPr>
            <p:cNvPr id="14" name="図 13">
              <a:extLst>
                <a:ext uri="{FF2B5EF4-FFF2-40B4-BE49-F238E27FC236}">
                  <a16:creationId xmlns:a16="http://schemas.microsoft.com/office/drawing/2014/main" id="{55B0D5BA-2FEB-1747-89B0-1E6D51D963C6}"/>
                </a:ext>
              </a:extLst>
            </p:cNvPr>
            <p:cNvPicPr>
              <a:picLocks noChangeAspect="1"/>
            </p:cNvPicPr>
            <p:nvPr/>
          </p:nvPicPr>
          <p:blipFill>
            <a:blip r:embed="rId11"/>
            <a:stretch>
              <a:fillRect/>
            </a:stretch>
          </p:blipFill>
          <p:spPr>
            <a:xfrm>
              <a:off x="25134031" y="12431307"/>
              <a:ext cx="2891545" cy="2891545"/>
            </a:xfrm>
            <a:prstGeom prst="rect">
              <a:avLst/>
            </a:prstGeom>
          </p:spPr>
        </p:pic>
        <p:pic>
          <p:nvPicPr>
            <p:cNvPr id="16" name="図 15">
              <a:extLst>
                <a:ext uri="{FF2B5EF4-FFF2-40B4-BE49-F238E27FC236}">
                  <a16:creationId xmlns:a16="http://schemas.microsoft.com/office/drawing/2014/main" id="{03108E32-B824-C440-94D2-0C0E6F4DCB97}"/>
                </a:ext>
              </a:extLst>
            </p:cNvPr>
            <p:cNvPicPr>
              <a:picLocks noChangeAspect="1"/>
            </p:cNvPicPr>
            <p:nvPr/>
          </p:nvPicPr>
          <p:blipFill>
            <a:blip r:embed="rId12"/>
            <a:stretch>
              <a:fillRect/>
            </a:stretch>
          </p:blipFill>
          <p:spPr>
            <a:xfrm>
              <a:off x="19115205" y="12449788"/>
              <a:ext cx="2891545" cy="2891545"/>
            </a:xfrm>
            <a:prstGeom prst="rect">
              <a:avLst/>
            </a:prstGeom>
          </p:spPr>
        </p:pic>
        <p:pic>
          <p:nvPicPr>
            <p:cNvPr id="18" name="図 17">
              <a:extLst>
                <a:ext uri="{FF2B5EF4-FFF2-40B4-BE49-F238E27FC236}">
                  <a16:creationId xmlns:a16="http://schemas.microsoft.com/office/drawing/2014/main" id="{EDE5431F-10E5-EF4B-AB40-E200984DC0A7}"/>
                </a:ext>
              </a:extLst>
            </p:cNvPr>
            <p:cNvPicPr>
              <a:picLocks noChangeAspect="1"/>
            </p:cNvPicPr>
            <p:nvPr/>
          </p:nvPicPr>
          <p:blipFill>
            <a:blip r:embed="rId13"/>
            <a:stretch>
              <a:fillRect/>
            </a:stretch>
          </p:blipFill>
          <p:spPr>
            <a:xfrm>
              <a:off x="25125356" y="15447967"/>
              <a:ext cx="2891545" cy="2891545"/>
            </a:xfrm>
            <a:prstGeom prst="rect">
              <a:avLst/>
            </a:prstGeom>
          </p:spPr>
        </p:pic>
        <p:pic>
          <p:nvPicPr>
            <p:cNvPr id="19" name="図 18">
              <a:extLst>
                <a:ext uri="{FF2B5EF4-FFF2-40B4-BE49-F238E27FC236}">
                  <a16:creationId xmlns:a16="http://schemas.microsoft.com/office/drawing/2014/main" id="{D2B6298B-7206-DF4C-B524-E0C1B08C95A2}"/>
                </a:ext>
              </a:extLst>
            </p:cNvPr>
            <p:cNvPicPr>
              <a:picLocks noChangeAspect="1"/>
            </p:cNvPicPr>
            <p:nvPr/>
          </p:nvPicPr>
          <p:blipFill>
            <a:blip r:embed="rId14"/>
            <a:stretch>
              <a:fillRect/>
            </a:stretch>
          </p:blipFill>
          <p:spPr>
            <a:xfrm>
              <a:off x="19115204" y="15461042"/>
              <a:ext cx="2891545" cy="2891545"/>
            </a:xfrm>
            <a:prstGeom prst="rect">
              <a:avLst/>
            </a:prstGeom>
          </p:spPr>
        </p:pic>
        <p:pic>
          <p:nvPicPr>
            <p:cNvPr id="20" name="図 19">
              <a:extLst>
                <a:ext uri="{FF2B5EF4-FFF2-40B4-BE49-F238E27FC236}">
                  <a16:creationId xmlns:a16="http://schemas.microsoft.com/office/drawing/2014/main" id="{D5060598-91B9-3946-884A-903E4FDAA5EF}"/>
                </a:ext>
              </a:extLst>
            </p:cNvPr>
            <p:cNvPicPr>
              <a:picLocks noChangeAspect="1"/>
            </p:cNvPicPr>
            <p:nvPr/>
          </p:nvPicPr>
          <p:blipFill>
            <a:blip r:embed="rId15"/>
            <a:stretch>
              <a:fillRect/>
            </a:stretch>
          </p:blipFill>
          <p:spPr>
            <a:xfrm>
              <a:off x="16105792" y="15461042"/>
              <a:ext cx="2869290" cy="2869290"/>
            </a:xfrm>
            <a:prstGeom prst="rect">
              <a:avLst/>
            </a:prstGeom>
          </p:spPr>
        </p:pic>
      </p:grpSp>
      <p:sp>
        <p:nvSpPr>
          <p:cNvPr id="51" name="テキスト ボックス 50">
            <a:extLst>
              <a:ext uri="{FF2B5EF4-FFF2-40B4-BE49-F238E27FC236}">
                <a16:creationId xmlns:a16="http://schemas.microsoft.com/office/drawing/2014/main" id="{149CA870-9B09-DE49-9345-64BF41A43976}"/>
              </a:ext>
            </a:extLst>
          </p:cNvPr>
          <p:cNvSpPr txBox="1"/>
          <p:nvPr/>
        </p:nvSpPr>
        <p:spPr>
          <a:xfrm>
            <a:off x="15669509" y="12053646"/>
            <a:ext cx="13482236" cy="2062103"/>
          </a:xfrm>
          <a:prstGeom prst="rect">
            <a:avLst/>
          </a:prstGeom>
          <a:noFill/>
        </p:spPr>
        <p:txBody>
          <a:bodyPr wrap="square">
            <a:spAutoFit/>
          </a:bodyPr>
          <a:lstStyle/>
          <a:p>
            <a:r>
              <a:rPr kumimoji="1" lang="en-US" altLang="ja-JP" sz="3200" b="1" dirty="0">
                <a:solidFill>
                  <a:srgbClr val="C00000"/>
                </a:solidFill>
                <a:latin typeface="Meiryo UI" panose="020B0604030504040204" pitchFamily="50" charset="-128"/>
                <a:ea typeface="Meiryo UI" panose="020B0604030504040204" pitchFamily="50" charset="-128"/>
              </a:rPr>
              <a:t>2. </a:t>
            </a:r>
            <a:r>
              <a:rPr kumimoji="1" lang="ja-JP" altLang="en-US" sz="3200" b="1">
                <a:solidFill>
                  <a:srgbClr val="C00000"/>
                </a:solidFill>
                <a:latin typeface="Meiryo UI" panose="020B0604030504040204" pitchFamily="50" charset="-128"/>
                <a:ea typeface="Meiryo UI" panose="020B0604030504040204" pitchFamily="50" charset="-128"/>
              </a:rPr>
              <a:t>生成された画像特徴</a:t>
            </a:r>
            <a:endParaRPr kumimoji="1" lang="en-US" altLang="ja-JP" sz="3200" b="1" dirty="0">
              <a:solidFill>
                <a:srgbClr val="C00000"/>
              </a:solidFill>
              <a:latin typeface="Meiryo UI" panose="020B0604030504040204" pitchFamily="50" charset="-128"/>
              <a:ea typeface="Meiryo UI" panose="020B0604030504040204" pitchFamily="50" charset="-128"/>
            </a:endParaRPr>
          </a:p>
          <a:p>
            <a:r>
              <a:rPr lang="ja-JP" altLang="en-US" sz="3200">
                <a:latin typeface="Meiryo UI" panose="020B0604030504040204" pitchFamily="50" charset="-128"/>
                <a:ea typeface="Meiryo UI" panose="020B0604030504040204" pitchFamily="50" charset="-128"/>
              </a:rPr>
              <a:t>様様々な本研究で生成された日本人女性顔を図</a:t>
            </a:r>
            <a:r>
              <a:rPr lang="en-US" altLang="ja-JP" sz="3200" dirty="0">
                <a:latin typeface="Meiryo UI" panose="020B0604030504040204" pitchFamily="50" charset="-128"/>
                <a:ea typeface="Meiryo UI" panose="020B0604030504040204" pitchFamily="50" charset="-128"/>
              </a:rPr>
              <a:t>5</a:t>
            </a:r>
            <a:r>
              <a:rPr lang="ja-JP" altLang="en-US" sz="3200">
                <a:latin typeface="Meiryo UI" panose="020B0604030504040204" pitchFamily="50" charset="-128"/>
                <a:ea typeface="Meiryo UI" panose="020B0604030504040204" pitchFamily="50" charset="-128"/>
              </a:rPr>
              <a:t>に示す。本研究からは</a:t>
            </a:r>
            <a:r>
              <a:rPr lang="en-US" altLang="ja-JP" sz="3200" dirty="0">
                <a:latin typeface="Meiryo UI" panose="020B0604030504040204" pitchFamily="50" charset="-128"/>
                <a:ea typeface="Meiryo UI" panose="020B0604030504040204" pitchFamily="50" charset="-128"/>
              </a:rPr>
              <a:t>20-40</a:t>
            </a:r>
            <a:r>
              <a:rPr lang="ja-JP" altLang="en-US" sz="3200">
                <a:latin typeface="Meiryo UI" panose="020B0604030504040204" pitchFamily="50" charset="-128"/>
                <a:ea typeface="Meiryo UI" panose="020B0604030504040204" pitchFamily="50" charset="-128"/>
              </a:rPr>
              <a:t>代と推定される日本児の特徴を備えた顔画像が生成された。また生成された画像は様々な表情がランダムに付与されていた。</a:t>
            </a:r>
            <a:endParaRPr kumimoji="1" lang="en-US" altLang="ja-JP" sz="3200" b="1" dirty="0">
              <a:solidFill>
                <a:srgbClr val="C00000"/>
              </a:solidFill>
              <a:latin typeface="Meiryo UI" panose="020B0604030504040204" pitchFamily="50" charset="-128"/>
              <a:ea typeface="Meiryo UI" panose="020B0604030504040204" pitchFamily="50" charset="-128"/>
            </a:endParaRPr>
          </a:p>
        </p:txBody>
      </p:sp>
      <p:sp>
        <p:nvSpPr>
          <p:cNvPr id="24" name="正方形/長方形 23">
            <a:extLst>
              <a:ext uri="{FF2B5EF4-FFF2-40B4-BE49-F238E27FC236}">
                <a16:creationId xmlns:a16="http://schemas.microsoft.com/office/drawing/2014/main" id="{0DC2AE6C-6109-E944-B564-AC76369644D9}"/>
              </a:ext>
            </a:extLst>
          </p:cNvPr>
          <p:cNvSpPr/>
          <p:nvPr/>
        </p:nvSpPr>
        <p:spPr>
          <a:xfrm>
            <a:off x="15921945" y="33219293"/>
            <a:ext cx="3334695" cy="923330"/>
          </a:xfrm>
          <a:prstGeom prst="rect">
            <a:avLst/>
          </a:prstGeom>
        </p:spPr>
        <p:txBody>
          <a:bodyPr wrap="none">
            <a:spAutoFit/>
          </a:bodyPr>
          <a:lstStyle/>
          <a:p>
            <a:r>
              <a:rPr kumimoji="1" lang="en-US" altLang="ja-JP" sz="5400" b="1" dirty="0">
                <a:solidFill>
                  <a:schemeClr val="accent1">
                    <a:lumMod val="50000"/>
                  </a:schemeClr>
                </a:solidFill>
              </a:rPr>
              <a:t>References</a:t>
            </a:r>
            <a:endParaRPr kumimoji="1" lang="ja-JP" altLang="en-US" sz="5400" b="1" dirty="0">
              <a:solidFill>
                <a:schemeClr val="accent1">
                  <a:lumMod val="50000"/>
                </a:schemeClr>
              </a:solidFill>
            </a:endParaRPr>
          </a:p>
        </p:txBody>
      </p:sp>
    </p:spTree>
    <p:extLst>
      <p:ext uri="{BB962C8B-B14F-4D97-AF65-F5344CB8AC3E}">
        <p14:creationId xmlns:p14="http://schemas.microsoft.com/office/powerpoint/2010/main" val="4027303942"/>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2932</TotalTime>
  <Words>849</Words>
  <Application>Microsoft Macintosh PowerPoint</Application>
  <PresentationFormat>ユーザー設定</PresentationFormat>
  <Paragraphs>43</Paragraphs>
  <Slides>1</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vt:i4>
      </vt:variant>
    </vt:vector>
  </HeadingPairs>
  <TitlesOfParts>
    <vt:vector size="7" baseType="lpstr">
      <vt:lpstr>Meiryo UI</vt:lpstr>
      <vt:lpstr>Arial</vt:lpstr>
      <vt:lpstr>Calibri</vt:lpstr>
      <vt:lpstr>Calibri Light</vt:lpstr>
      <vt:lpstr>Cambria Math</vt:lpstr>
      <vt:lpstr>Office テーマ</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鈴木 厚也</dc:creator>
  <cp:lastModifiedBy>Naito</cp:lastModifiedBy>
  <cp:revision>17</cp:revision>
  <dcterms:created xsi:type="dcterms:W3CDTF">2021-07-29T02:59:02Z</dcterms:created>
  <dcterms:modified xsi:type="dcterms:W3CDTF">2021-08-17T09:00:54Z</dcterms:modified>
</cp:coreProperties>
</file>

<file path=docProps/thumbnail.jpeg>
</file>